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sap" panose="020B0604020202020204" charset="-93"/>
      <p:regular r:id="rId21"/>
    </p:embeddedFont>
    <p:embeddedFont>
      <p:font typeface="Asap Bold" panose="020B0604020202020204" charset="-93"/>
      <p:regular r:id="rId22"/>
    </p:embeddedFont>
    <p:embeddedFont>
      <p:font typeface="Asap Medium" panose="020B0604020202020204" charset="-93"/>
      <p:regular r:id="rId23"/>
    </p:embeddedFont>
    <p:embeddedFont>
      <p:font typeface="Calibri" panose="020F0502020204030204" pitchFamily="34" charset="0"/>
      <p:regular r:id="rId24"/>
      <p:bold r:id="rId25"/>
      <p:italic r:id="rId26"/>
      <p:boldItalic r:id="rId27"/>
    </p:embeddedFont>
    <p:embeddedFont>
      <p:font typeface="Saira" panose="020B0604020202020204" charset="-93"/>
      <p:regular r:id="rId28"/>
    </p:embeddedFont>
    <p:embeddedFont>
      <p:font typeface="Saira Bold" panose="020B0604020202020204" charset="-9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9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08025" y="656615"/>
            <a:ext cx="13671950" cy="8973771"/>
            <a:chOff x="0" y="0"/>
            <a:chExt cx="18229267" cy="11965028"/>
          </a:xfrm>
        </p:grpSpPr>
        <p:grpSp>
          <p:nvGrpSpPr>
            <p:cNvPr id="4" name="Group 4"/>
            <p:cNvGrpSpPr/>
            <p:nvPr/>
          </p:nvGrpSpPr>
          <p:grpSpPr>
            <a:xfrm>
              <a:off x="237334" y="1710065"/>
              <a:ext cx="17818100" cy="9969500"/>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18229267" cy="11965028"/>
            </a:xfrm>
            <a:custGeom>
              <a:avLst/>
              <a:gdLst/>
              <a:ahLst/>
              <a:cxnLst/>
              <a:rect l="l" t="t" r="r" b="b"/>
              <a:pathLst>
                <a:path w="18229267" h="11965028">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2997595" y="5900198"/>
            <a:ext cx="11912239" cy="1905000"/>
          </a:xfrm>
          <a:prstGeom prst="rect">
            <a:avLst/>
          </a:prstGeom>
        </p:spPr>
        <p:txBody>
          <a:bodyPr lIns="0" tIns="0" rIns="0" bIns="0" rtlCol="0" anchor="t">
            <a:spAutoFit/>
          </a:bodyPr>
          <a:lstStyle/>
          <a:p>
            <a:pPr algn="l">
              <a:lnSpc>
                <a:spcPts val="7560"/>
              </a:lnSpc>
              <a:spcBef>
                <a:spcPct val="0"/>
              </a:spcBef>
            </a:pPr>
            <a:r>
              <a:rPr lang="en-US" sz="6300" b="1">
                <a:solidFill>
                  <a:srgbClr val="E5645E"/>
                </a:solidFill>
                <a:latin typeface="Saira Bold"/>
                <a:ea typeface="Saira Bold"/>
                <a:cs typeface="Saira Bold"/>
                <a:sym typeface="Saira Bold"/>
              </a:rPr>
              <a:t>Đề tài: Tìm hiểu thuật toán KNN và ứng dụng gợi ý xem phim</a:t>
            </a:r>
          </a:p>
        </p:txBody>
      </p:sp>
      <p:sp>
        <p:nvSpPr>
          <p:cNvPr id="8" name="Freeform 8"/>
          <p:cNvSpPr/>
          <p:nvPr/>
        </p:nvSpPr>
        <p:spPr>
          <a:xfrm>
            <a:off x="13030331" y="6447419"/>
            <a:ext cx="5007704" cy="3132091"/>
          </a:xfrm>
          <a:custGeom>
            <a:avLst/>
            <a:gdLst/>
            <a:ahLst/>
            <a:cxnLst/>
            <a:rect l="l" t="t" r="r" b="b"/>
            <a:pathLst>
              <a:path w="5007704" h="3132091">
                <a:moveTo>
                  <a:pt x="0" y="0"/>
                </a:moveTo>
                <a:lnTo>
                  <a:pt x="5007704" y="0"/>
                </a:lnTo>
                <a:lnTo>
                  <a:pt x="5007704" y="3132091"/>
                </a:lnTo>
                <a:lnTo>
                  <a:pt x="0" y="3132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028700" y="6994640"/>
            <a:ext cx="3004575" cy="2037648"/>
          </a:xfrm>
          <a:custGeom>
            <a:avLst/>
            <a:gdLst/>
            <a:ahLst/>
            <a:cxnLst/>
            <a:rect l="l" t="t" r="r" b="b"/>
            <a:pathLst>
              <a:path w="3004575" h="2037648">
                <a:moveTo>
                  <a:pt x="0" y="0"/>
                </a:moveTo>
                <a:lnTo>
                  <a:pt x="3004575" y="0"/>
                </a:lnTo>
                <a:lnTo>
                  <a:pt x="3004575" y="2037649"/>
                </a:lnTo>
                <a:lnTo>
                  <a:pt x="0" y="20376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1129248" flipH="1">
            <a:off x="15300608" y="2307984"/>
            <a:ext cx="1442095" cy="2661584"/>
          </a:xfrm>
          <a:custGeom>
            <a:avLst/>
            <a:gdLst/>
            <a:ahLst/>
            <a:cxnLst/>
            <a:rect l="l" t="t" r="r" b="b"/>
            <a:pathLst>
              <a:path w="1442095" h="2661584">
                <a:moveTo>
                  <a:pt x="1442095" y="0"/>
                </a:moveTo>
                <a:lnTo>
                  <a:pt x="0" y="0"/>
                </a:lnTo>
                <a:lnTo>
                  <a:pt x="0" y="2661585"/>
                </a:lnTo>
                <a:lnTo>
                  <a:pt x="1442095" y="2661585"/>
                </a:lnTo>
                <a:lnTo>
                  <a:pt x="144209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316651" y="2424848"/>
            <a:ext cx="11274128" cy="1394903"/>
          </a:xfrm>
          <a:prstGeom prst="rect">
            <a:avLst/>
          </a:prstGeom>
        </p:spPr>
        <p:txBody>
          <a:bodyPr lIns="0" tIns="0" rIns="0" bIns="0" rtlCol="0" anchor="t">
            <a:spAutoFit/>
          </a:bodyPr>
          <a:lstStyle/>
          <a:p>
            <a:pPr algn="ctr">
              <a:lnSpc>
                <a:spcPts val="10736"/>
              </a:lnSpc>
            </a:pPr>
            <a:r>
              <a:rPr lang="en-US" sz="9849" b="1">
                <a:solidFill>
                  <a:srgbClr val="E5645E"/>
                </a:solidFill>
                <a:latin typeface="Saira Bold"/>
                <a:ea typeface="Saira Bold"/>
                <a:cs typeface="Saira Bold"/>
                <a:sym typeface="Saira Bold"/>
              </a:rPr>
              <a:t>Trí tuệ nhân tạo</a:t>
            </a:r>
          </a:p>
        </p:txBody>
      </p:sp>
      <p:sp>
        <p:nvSpPr>
          <p:cNvPr id="12" name="TextBox 12"/>
          <p:cNvSpPr txBox="1"/>
          <p:nvPr/>
        </p:nvSpPr>
        <p:spPr>
          <a:xfrm>
            <a:off x="5186722" y="4161385"/>
            <a:ext cx="6939050" cy="969646"/>
          </a:xfrm>
          <a:prstGeom prst="rect">
            <a:avLst/>
          </a:prstGeom>
        </p:spPr>
        <p:txBody>
          <a:bodyPr lIns="0" tIns="0" rIns="0" bIns="0" rtlCol="0" anchor="t">
            <a:spAutoFit/>
          </a:bodyPr>
          <a:lstStyle/>
          <a:p>
            <a:pPr algn="ctr">
              <a:lnSpc>
                <a:spcPts val="7979"/>
              </a:lnSpc>
              <a:spcBef>
                <a:spcPct val="0"/>
              </a:spcBef>
            </a:pPr>
            <a:r>
              <a:rPr lang="en-US" sz="5699" b="1">
                <a:solidFill>
                  <a:srgbClr val="E5645E"/>
                </a:solidFill>
                <a:latin typeface="Asap Medium"/>
                <a:ea typeface="Asap Medium"/>
                <a:cs typeface="Asap Medium"/>
                <a:sym typeface="Asap Medium"/>
              </a:rPr>
              <a:t>Nhóm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91812" y="227173"/>
            <a:ext cx="10317193" cy="15874070"/>
            <a:chOff x="0" y="0"/>
            <a:chExt cx="4128770" cy="6352540"/>
          </a:xfrm>
        </p:grpSpPr>
        <p:sp>
          <p:nvSpPr>
            <p:cNvPr id="3" name="Freeform 3"/>
            <p:cNvSpPr/>
            <p:nvPr/>
          </p:nvSpPr>
          <p:spPr>
            <a:xfrm>
              <a:off x="0" y="0"/>
              <a:ext cx="4130040" cy="6352540"/>
            </a:xfrm>
            <a:custGeom>
              <a:avLst/>
              <a:gdLst/>
              <a:ahLst/>
              <a:cxnLst/>
              <a:rect l="l" t="t" r="r" b="b"/>
              <a:pathLst>
                <a:path w="4130040" h="6352540">
                  <a:moveTo>
                    <a:pt x="4130040" y="8890"/>
                  </a:moveTo>
                  <a:lnTo>
                    <a:pt x="4130040" y="6344920"/>
                  </a:lnTo>
                  <a:cubicBezTo>
                    <a:pt x="4128770" y="6348730"/>
                    <a:pt x="4124960" y="6352540"/>
                    <a:pt x="4119880" y="6352540"/>
                  </a:cubicBezTo>
                  <a:lnTo>
                    <a:pt x="8890" y="6352540"/>
                  </a:lnTo>
                  <a:cubicBezTo>
                    <a:pt x="3810" y="6352540"/>
                    <a:pt x="0" y="6348730"/>
                    <a:pt x="0" y="6343650"/>
                  </a:cubicBezTo>
                  <a:lnTo>
                    <a:pt x="0" y="8890"/>
                  </a:lnTo>
                  <a:cubicBezTo>
                    <a:pt x="0" y="3810"/>
                    <a:pt x="3810" y="0"/>
                    <a:pt x="8890" y="0"/>
                  </a:cubicBezTo>
                  <a:lnTo>
                    <a:pt x="4121150" y="0"/>
                  </a:lnTo>
                  <a:cubicBezTo>
                    <a:pt x="4126230" y="0"/>
                    <a:pt x="4130040" y="3810"/>
                    <a:pt x="4130040" y="8890"/>
                  </a:cubicBezTo>
                  <a:close/>
                </a:path>
              </a:pathLst>
            </a:custGeom>
            <a:solidFill>
              <a:srgbClr val="E5645E"/>
            </a:solidFill>
          </p:spPr>
        </p:sp>
        <p:sp>
          <p:nvSpPr>
            <p:cNvPr id="4" name="Freeform 4"/>
            <p:cNvSpPr/>
            <p:nvPr/>
          </p:nvSpPr>
          <p:spPr>
            <a:xfrm>
              <a:off x="67437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p:spPr>
        </p:sp>
        <p:sp>
          <p:nvSpPr>
            <p:cNvPr id="5" name="Freeform 5"/>
            <p:cNvSpPr/>
            <p:nvPr/>
          </p:nvSpPr>
          <p:spPr>
            <a:xfrm>
              <a:off x="3806190" y="87630"/>
              <a:ext cx="179070" cy="179070"/>
            </a:xfrm>
            <a:custGeom>
              <a:avLst/>
              <a:gdLst/>
              <a:ahLst/>
              <a:cxnLst/>
              <a:rect l="l" t="t" r="r" b="b"/>
              <a:pathLst>
                <a:path w="179070" h="179070">
                  <a:moveTo>
                    <a:pt x="179070" y="179070"/>
                  </a:moveTo>
                  <a:lnTo>
                    <a:pt x="179070" y="0"/>
                  </a:lnTo>
                  <a:lnTo>
                    <a:pt x="0" y="0"/>
                  </a:lnTo>
                  <a:lnTo>
                    <a:pt x="0" y="179070"/>
                  </a:lnTo>
                  <a:lnTo>
                    <a:pt x="179070" y="179070"/>
                  </a:lnTo>
                  <a:close/>
                  <a:moveTo>
                    <a:pt x="36830" y="49530"/>
                  </a:moveTo>
                  <a:cubicBezTo>
                    <a:pt x="33020" y="46990"/>
                    <a:pt x="33020" y="41910"/>
                    <a:pt x="36830" y="38100"/>
                  </a:cubicBezTo>
                  <a:cubicBezTo>
                    <a:pt x="39370" y="34290"/>
                    <a:pt x="44450" y="34290"/>
                    <a:pt x="48260" y="38100"/>
                  </a:cubicBezTo>
                  <a:lnTo>
                    <a:pt x="88900" y="78740"/>
                  </a:lnTo>
                  <a:lnTo>
                    <a:pt x="129540" y="38100"/>
                  </a:lnTo>
                  <a:cubicBezTo>
                    <a:pt x="132080" y="34290"/>
                    <a:pt x="137160" y="34290"/>
                    <a:pt x="140970" y="38100"/>
                  </a:cubicBezTo>
                  <a:cubicBezTo>
                    <a:pt x="144780" y="40640"/>
                    <a:pt x="144780" y="45720"/>
                    <a:pt x="140970" y="49530"/>
                  </a:cubicBezTo>
                  <a:lnTo>
                    <a:pt x="100330" y="90170"/>
                  </a:lnTo>
                  <a:lnTo>
                    <a:pt x="140970" y="130810"/>
                  </a:lnTo>
                  <a:cubicBezTo>
                    <a:pt x="144780" y="133350"/>
                    <a:pt x="144780" y="138430"/>
                    <a:pt x="140970" y="142240"/>
                  </a:cubicBezTo>
                  <a:cubicBezTo>
                    <a:pt x="139700" y="143510"/>
                    <a:pt x="137160" y="143510"/>
                    <a:pt x="135890" y="144780"/>
                  </a:cubicBezTo>
                  <a:cubicBezTo>
                    <a:pt x="133350" y="144780"/>
                    <a:pt x="130810" y="143510"/>
                    <a:pt x="129540" y="142240"/>
                  </a:cubicBezTo>
                  <a:lnTo>
                    <a:pt x="88900" y="101600"/>
                  </a:lnTo>
                  <a:lnTo>
                    <a:pt x="48260" y="142240"/>
                  </a:lnTo>
                  <a:cubicBezTo>
                    <a:pt x="45720" y="143510"/>
                    <a:pt x="44450" y="143510"/>
                    <a:pt x="43180" y="144780"/>
                  </a:cubicBezTo>
                  <a:cubicBezTo>
                    <a:pt x="40640" y="144780"/>
                    <a:pt x="38100" y="143510"/>
                    <a:pt x="36830" y="142240"/>
                  </a:cubicBezTo>
                  <a:cubicBezTo>
                    <a:pt x="33020" y="139700"/>
                    <a:pt x="33020" y="134620"/>
                    <a:pt x="36830" y="130810"/>
                  </a:cubicBezTo>
                  <a:lnTo>
                    <a:pt x="77470" y="90170"/>
                  </a:lnTo>
                  <a:lnTo>
                    <a:pt x="36830" y="49530"/>
                  </a:lnTo>
                  <a:close/>
                </a:path>
              </a:pathLst>
            </a:custGeom>
            <a:solidFill>
              <a:srgbClr val="FFFFFF"/>
            </a:solidFill>
          </p:spPr>
        </p:sp>
        <p:sp>
          <p:nvSpPr>
            <p:cNvPr id="6" name="Freeform 6"/>
            <p:cNvSpPr/>
            <p:nvPr/>
          </p:nvSpPr>
          <p:spPr>
            <a:xfrm>
              <a:off x="163830" y="115570"/>
              <a:ext cx="124460" cy="124460"/>
            </a:xfrm>
            <a:custGeom>
              <a:avLst/>
              <a:gdLst/>
              <a:ahLst/>
              <a:cxnLst/>
              <a:rect l="l" t="t" r="r" b="b"/>
              <a:pathLst>
                <a:path w="124460" h="124460">
                  <a:moveTo>
                    <a:pt x="62230" y="0"/>
                  </a:moveTo>
                  <a:cubicBezTo>
                    <a:pt x="49530" y="26670"/>
                    <a:pt x="2667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p:spPr>
        </p:sp>
        <p:sp>
          <p:nvSpPr>
            <p:cNvPr id="7" name="Freeform 7"/>
            <p:cNvSpPr/>
            <p:nvPr/>
          </p:nvSpPr>
          <p:spPr>
            <a:xfrm>
              <a:off x="41910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p:spPr>
        </p:sp>
        <p:sp>
          <p:nvSpPr>
            <p:cNvPr id="8" name="Freeform 8"/>
            <p:cNvSpPr/>
            <p:nvPr/>
          </p:nvSpPr>
          <p:spPr>
            <a:xfrm>
              <a:off x="16510" y="16510"/>
              <a:ext cx="4094480" cy="321310"/>
            </a:xfrm>
            <a:custGeom>
              <a:avLst/>
              <a:gdLst/>
              <a:ahLst/>
              <a:cxnLst/>
              <a:rect l="l" t="t" r="r" b="b"/>
              <a:pathLst>
                <a:path w="4094480" h="321310">
                  <a:moveTo>
                    <a:pt x="0" y="0"/>
                  </a:moveTo>
                  <a:lnTo>
                    <a:pt x="0" y="321310"/>
                  </a:lnTo>
                  <a:lnTo>
                    <a:pt x="4094480" y="321310"/>
                  </a:lnTo>
                  <a:lnTo>
                    <a:pt x="4094480" y="0"/>
                  </a:lnTo>
                  <a:lnTo>
                    <a:pt x="0" y="0"/>
                  </a:lnTo>
                  <a:close/>
                  <a:moveTo>
                    <a:pt x="311150" y="168910"/>
                  </a:moveTo>
                  <a:cubicBezTo>
                    <a:pt x="264160" y="168910"/>
                    <a:pt x="218440" y="214630"/>
                    <a:pt x="218440" y="261620"/>
                  </a:cubicBezTo>
                  <a:cubicBezTo>
                    <a:pt x="217170" y="266700"/>
                    <a:pt x="213360" y="270510"/>
                    <a:pt x="209550" y="270510"/>
                  </a:cubicBezTo>
                  <a:cubicBezTo>
                    <a:pt x="204470" y="270510"/>
                    <a:pt x="200660" y="266700"/>
                    <a:pt x="200660" y="261620"/>
                  </a:cubicBezTo>
                  <a:cubicBezTo>
                    <a:pt x="200660" y="214630"/>
                    <a:pt x="154940" y="168910"/>
                    <a:pt x="107950" y="168910"/>
                  </a:cubicBezTo>
                  <a:cubicBezTo>
                    <a:pt x="102870" y="168910"/>
                    <a:pt x="99060" y="165100"/>
                    <a:pt x="99060" y="160020"/>
                  </a:cubicBezTo>
                  <a:cubicBezTo>
                    <a:pt x="99060" y="154940"/>
                    <a:pt x="102870" y="151130"/>
                    <a:pt x="107950" y="151130"/>
                  </a:cubicBezTo>
                  <a:cubicBezTo>
                    <a:pt x="154940" y="151130"/>
                    <a:pt x="200660" y="105410"/>
                    <a:pt x="200660" y="58420"/>
                  </a:cubicBezTo>
                  <a:cubicBezTo>
                    <a:pt x="200660" y="53340"/>
                    <a:pt x="204470" y="49530"/>
                    <a:pt x="209550" y="49530"/>
                  </a:cubicBezTo>
                  <a:cubicBezTo>
                    <a:pt x="214630" y="49530"/>
                    <a:pt x="218440" y="53340"/>
                    <a:pt x="218440" y="58420"/>
                  </a:cubicBezTo>
                  <a:cubicBezTo>
                    <a:pt x="218440" y="105410"/>
                    <a:pt x="264160" y="151130"/>
                    <a:pt x="311150" y="151130"/>
                  </a:cubicBezTo>
                  <a:cubicBezTo>
                    <a:pt x="316230" y="151130"/>
                    <a:pt x="320040" y="154940"/>
                    <a:pt x="320040" y="160020"/>
                  </a:cubicBezTo>
                  <a:cubicBezTo>
                    <a:pt x="320040" y="165100"/>
                    <a:pt x="316230" y="168910"/>
                    <a:pt x="311150" y="168910"/>
                  </a:cubicBezTo>
                  <a:close/>
                  <a:moveTo>
                    <a:pt x="566420" y="168910"/>
                  </a:moveTo>
                  <a:cubicBezTo>
                    <a:pt x="519430" y="168910"/>
                    <a:pt x="473710" y="214630"/>
                    <a:pt x="473710" y="261620"/>
                  </a:cubicBezTo>
                  <a:cubicBezTo>
                    <a:pt x="473710" y="266700"/>
                    <a:pt x="469900" y="270510"/>
                    <a:pt x="464820" y="270510"/>
                  </a:cubicBezTo>
                  <a:cubicBezTo>
                    <a:pt x="459740" y="270510"/>
                    <a:pt x="455930" y="266700"/>
                    <a:pt x="455930" y="261620"/>
                  </a:cubicBezTo>
                  <a:cubicBezTo>
                    <a:pt x="455930" y="214630"/>
                    <a:pt x="410210" y="168910"/>
                    <a:pt x="363220" y="168910"/>
                  </a:cubicBezTo>
                  <a:cubicBezTo>
                    <a:pt x="358140" y="168910"/>
                    <a:pt x="354330" y="165100"/>
                    <a:pt x="354330" y="160020"/>
                  </a:cubicBezTo>
                  <a:cubicBezTo>
                    <a:pt x="354330" y="154940"/>
                    <a:pt x="358140" y="151130"/>
                    <a:pt x="363220" y="151130"/>
                  </a:cubicBezTo>
                  <a:cubicBezTo>
                    <a:pt x="410210" y="151130"/>
                    <a:pt x="455930" y="105410"/>
                    <a:pt x="455930" y="58420"/>
                  </a:cubicBezTo>
                  <a:cubicBezTo>
                    <a:pt x="455930" y="53340"/>
                    <a:pt x="459740" y="49530"/>
                    <a:pt x="464820" y="49530"/>
                  </a:cubicBezTo>
                  <a:cubicBezTo>
                    <a:pt x="469900" y="49530"/>
                    <a:pt x="473710" y="53340"/>
                    <a:pt x="473710" y="58420"/>
                  </a:cubicBezTo>
                  <a:cubicBezTo>
                    <a:pt x="473710" y="105410"/>
                    <a:pt x="519430" y="151130"/>
                    <a:pt x="566420" y="151130"/>
                  </a:cubicBezTo>
                  <a:cubicBezTo>
                    <a:pt x="571500" y="151130"/>
                    <a:pt x="575310" y="154940"/>
                    <a:pt x="575310" y="160020"/>
                  </a:cubicBezTo>
                  <a:cubicBezTo>
                    <a:pt x="575310" y="165100"/>
                    <a:pt x="571500" y="168910"/>
                    <a:pt x="566420" y="168910"/>
                  </a:cubicBezTo>
                  <a:close/>
                  <a:moveTo>
                    <a:pt x="821690" y="168910"/>
                  </a:moveTo>
                  <a:cubicBezTo>
                    <a:pt x="774700" y="168910"/>
                    <a:pt x="728980" y="214630"/>
                    <a:pt x="728980" y="261620"/>
                  </a:cubicBezTo>
                  <a:cubicBezTo>
                    <a:pt x="728980" y="266700"/>
                    <a:pt x="725170" y="270510"/>
                    <a:pt x="720090" y="270510"/>
                  </a:cubicBezTo>
                  <a:cubicBezTo>
                    <a:pt x="715010" y="270510"/>
                    <a:pt x="711200" y="266700"/>
                    <a:pt x="711200" y="261620"/>
                  </a:cubicBezTo>
                  <a:cubicBezTo>
                    <a:pt x="711200" y="214630"/>
                    <a:pt x="665480" y="168910"/>
                    <a:pt x="618490" y="168910"/>
                  </a:cubicBezTo>
                  <a:cubicBezTo>
                    <a:pt x="613410" y="168910"/>
                    <a:pt x="609600" y="165100"/>
                    <a:pt x="609600" y="160020"/>
                  </a:cubicBezTo>
                  <a:cubicBezTo>
                    <a:pt x="609600" y="154940"/>
                    <a:pt x="613410" y="151130"/>
                    <a:pt x="618490" y="151130"/>
                  </a:cubicBezTo>
                  <a:cubicBezTo>
                    <a:pt x="665480" y="151130"/>
                    <a:pt x="711200" y="105410"/>
                    <a:pt x="711200" y="58420"/>
                  </a:cubicBezTo>
                  <a:cubicBezTo>
                    <a:pt x="711200" y="53340"/>
                    <a:pt x="715010" y="49530"/>
                    <a:pt x="720090" y="49530"/>
                  </a:cubicBezTo>
                  <a:cubicBezTo>
                    <a:pt x="725170" y="49530"/>
                    <a:pt x="728980" y="53340"/>
                    <a:pt x="728980" y="58420"/>
                  </a:cubicBezTo>
                  <a:cubicBezTo>
                    <a:pt x="728980" y="105410"/>
                    <a:pt x="774700" y="151130"/>
                    <a:pt x="821690" y="151130"/>
                  </a:cubicBezTo>
                  <a:cubicBezTo>
                    <a:pt x="826770" y="151130"/>
                    <a:pt x="830580" y="154940"/>
                    <a:pt x="830580" y="160020"/>
                  </a:cubicBezTo>
                  <a:cubicBezTo>
                    <a:pt x="830580" y="165100"/>
                    <a:pt x="826770" y="168910"/>
                    <a:pt x="821690" y="168910"/>
                  </a:cubicBezTo>
                  <a:close/>
                  <a:moveTo>
                    <a:pt x="3986530" y="259080"/>
                  </a:moveTo>
                  <a:cubicBezTo>
                    <a:pt x="3985260" y="264160"/>
                    <a:pt x="3981450" y="267970"/>
                    <a:pt x="3976370" y="267970"/>
                  </a:cubicBezTo>
                  <a:lnTo>
                    <a:pt x="3780790" y="267970"/>
                  </a:lnTo>
                  <a:cubicBezTo>
                    <a:pt x="3775710" y="267970"/>
                    <a:pt x="3771900" y="264160"/>
                    <a:pt x="3771900" y="259080"/>
                  </a:cubicBezTo>
                  <a:lnTo>
                    <a:pt x="3771900" y="62230"/>
                  </a:lnTo>
                  <a:cubicBezTo>
                    <a:pt x="3771900" y="57150"/>
                    <a:pt x="3775710" y="53340"/>
                    <a:pt x="3780790" y="53340"/>
                  </a:cubicBezTo>
                  <a:lnTo>
                    <a:pt x="3977640" y="53340"/>
                  </a:lnTo>
                  <a:cubicBezTo>
                    <a:pt x="3982720" y="53340"/>
                    <a:pt x="3986530" y="57150"/>
                    <a:pt x="3986530" y="62230"/>
                  </a:cubicBezTo>
                  <a:lnTo>
                    <a:pt x="3986530" y="259080"/>
                  </a:lnTo>
                  <a:close/>
                </a:path>
              </a:pathLst>
            </a:custGeom>
            <a:solidFill>
              <a:srgbClr val="F6BBB7"/>
            </a:solidFill>
          </p:spPr>
        </p:sp>
        <p:sp>
          <p:nvSpPr>
            <p:cNvPr id="9" name="Freeform 9"/>
            <p:cNvSpPr/>
            <p:nvPr/>
          </p:nvSpPr>
          <p:spPr>
            <a:xfrm>
              <a:off x="16510" y="354330"/>
              <a:ext cx="4094480" cy="5981700"/>
            </a:xfrm>
            <a:custGeom>
              <a:avLst/>
              <a:gdLst/>
              <a:ahLst/>
              <a:cxnLst/>
              <a:rect l="l" t="t" r="r" b="b"/>
              <a:pathLst>
                <a:path w="4094480" h="5981700">
                  <a:moveTo>
                    <a:pt x="0" y="0"/>
                  </a:moveTo>
                  <a:lnTo>
                    <a:pt x="4094480" y="0"/>
                  </a:lnTo>
                  <a:lnTo>
                    <a:pt x="4094480" y="5981700"/>
                  </a:lnTo>
                  <a:lnTo>
                    <a:pt x="0" y="5981700"/>
                  </a:lnTo>
                  <a:close/>
                </a:path>
              </a:pathLst>
            </a:custGeom>
            <a:blipFill>
              <a:blip r:embed="rId2"/>
              <a:stretch>
                <a:fillRect t="-1337" b="-1337"/>
              </a:stretch>
            </a:blipFill>
          </p:spPr>
        </p:sp>
      </p:grpSp>
      <p:grpSp>
        <p:nvGrpSpPr>
          <p:cNvPr id="10" name="Group 10"/>
          <p:cNvGrpSpPr/>
          <p:nvPr/>
        </p:nvGrpSpPr>
        <p:grpSpPr>
          <a:xfrm>
            <a:off x="607087" y="508238"/>
            <a:ext cx="5208349" cy="9270523"/>
            <a:chOff x="0" y="0"/>
            <a:chExt cx="6944465" cy="12360698"/>
          </a:xfrm>
        </p:grpSpPr>
        <p:grpSp>
          <p:nvGrpSpPr>
            <p:cNvPr id="11" name="Group 11"/>
            <p:cNvGrpSpPr/>
            <p:nvPr/>
          </p:nvGrpSpPr>
          <p:grpSpPr>
            <a:xfrm>
              <a:off x="165555" y="1195599"/>
              <a:ext cx="6611845" cy="10471150"/>
              <a:chOff x="0" y="0"/>
              <a:chExt cx="1269306" cy="2010194"/>
            </a:xfrm>
          </p:grpSpPr>
          <p:sp>
            <p:nvSpPr>
              <p:cNvPr id="12" name="Freeform 12"/>
              <p:cNvSpPr/>
              <p:nvPr/>
            </p:nvSpPr>
            <p:spPr>
              <a:xfrm>
                <a:off x="0" y="0"/>
                <a:ext cx="1269306" cy="2010194"/>
              </a:xfrm>
              <a:custGeom>
                <a:avLst/>
                <a:gdLst/>
                <a:ahLst/>
                <a:cxnLst/>
                <a:rect l="l" t="t" r="r" b="b"/>
                <a:pathLst>
                  <a:path w="1269306" h="2010194">
                    <a:moveTo>
                      <a:pt x="0" y="0"/>
                    </a:moveTo>
                    <a:lnTo>
                      <a:pt x="1269306" y="0"/>
                    </a:lnTo>
                    <a:lnTo>
                      <a:pt x="1269306" y="2010194"/>
                    </a:lnTo>
                    <a:lnTo>
                      <a:pt x="0" y="2010194"/>
                    </a:lnTo>
                    <a:close/>
                  </a:path>
                </a:pathLst>
              </a:custGeom>
              <a:solidFill>
                <a:srgbClr val="FFFFFF"/>
              </a:solidFill>
            </p:spPr>
          </p:sp>
        </p:grpSp>
        <p:sp>
          <p:nvSpPr>
            <p:cNvPr id="13" name="Freeform 13"/>
            <p:cNvSpPr/>
            <p:nvPr/>
          </p:nvSpPr>
          <p:spPr>
            <a:xfrm>
              <a:off x="0" y="0"/>
              <a:ext cx="6944465" cy="12360698"/>
            </a:xfrm>
            <a:custGeom>
              <a:avLst/>
              <a:gdLst/>
              <a:ahLst/>
              <a:cxnLst/>
              <a:rect l="l" t="t" r="r" b="b"/>
              <a:pathLst>
                <a:path w="6944465" h="12360698">
                  <a:moveTo>
                    <a:pt x="0" y="0"/>
                  </a:moveTo>
                  <a:lnTo>
                    <a:pt x="6944465" y="0"/>
                  </a:lnTo>
                  <a:lnTo>
                    <a:pt x="6944465" y="12360698"/>
                  </a:lnTo>
                  <a:lnTo>
                    <a:pt x="0" y="12360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4" name="TextBox 14"/>
          <p:cNvSpPr txBox="1"/>
          <p:nvPr/>
        </p:nvSpPr>
        <p:spPr>
          <a:xfrm>
            <a:off x="1561972" y="3067648"/>
            <a:ext cx="2891836" cy="4431456"/>
          </a:xfrm>
          <a:prstGeom prst="rect">
            <a:avLst/>
          </a:prstGeom>
        </p:spPr>
        <p:txBody>
          <a:bodyPr lIns="0" tIns="0" rIns="0" bIns="0" rtlCol="0" anchor="t">
            <a:spAutoFit/>
          </a:bodyPr>
          <a:lstStyle/>
          <a:p>
            <a:pPr marL="0" lvl="0" indent="0" algn="l">
              <a:lnSpc>
                <a:spcPts val="35056"/>
              </a:lnSpc>
              <a:spcBef>
                <a:spcPct val="0"/>
              </a:spcBef>
            </a:pPr>
            <a:r>
              <a:rPr lang="en-US" sz="29213" b="1">
                <a:solidFill>
                  <a:srgbClr val="E5645E"/>
                </a:solidFill>
                <a:latin typeface="Saira Bold"/>
                <a:ea typeface="Saira Bold"/>
                <a:cs typeface="Saira Bold"/>
                <a:sym typeface="Saira Bold"/>
              </a:rPr>
              <a:t>2</a:t>
            </a:r>
          </a:p>
        </p:txBody>
      </p:sp>
      <p:sp>
        <p:nvSpPr>
          <p:cNvPr id="15" name="TextBox 15"/>
          <p:cNvSpPr txBox="1"/>
          <p:nvPr/>
        </p:nvSpPr>
        <p:spPr>
          <a:xfrm>
            <a:off x="7673677" y="3924300"/>
            <a:ext cx="9753463" cy="2438400"/>
          </a:xfrm>
          <a:prstGeom prst="rect">
            <a:avLst/>
          </a:prstGeom>
        </p:spPr>
        <p:txBody>
          <a:bodyPr lIns="0" tIns="0" rIns="0" bIns="0" rtlCol="0" anchor="t">
            <a:spAutoFit/>
          </a:bodyPr>
          <a:lstStyle/>
          <a:p>
            <a:pPr algn="l">
              <a:lnSpc>
                <a:spcPts val="9600"/>
              </a:lnSpc>
              <a:spcBef>
                <a:spcPct val="0"/>
              </a:spcBef>
            </a:pPr>
            <a:r>
              <a:rPr lang="en-US" sz="8000" b="1">
                <a:solidFill>
                  <a:srgbClr val="E5645E"/>
                </a:solidFill>
                <a:latin typeface="Saira Bold"/>
                <a:ea typeface="Saira Bold"/>
                <a:cs typeface="Saira Bold"/>
                <a:sym typeface="Saira Bold"/>
              </a:rPr>
              <a:t>Xây dựng ứng dụng kết quả thực nghiệm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p:nvPr/>
        </p:nvGrpSpPr>
        <p:grpSpPr>
          <a:xfrm>
            <a:off x="430583" y="1935965"/>
            <a:ext cx="4113821" cy="7322335"/>
            <a:chOff x="0" y="0"/>
            <a:chExt cx="5485095" cy="9763113"/>
          </a:xfrm>
        </p:grpSpPr>
        <p:grpSp>
          <p:nvGrpSpPr>
            <p:cNvPr id="3" name="Group 3"/>
            <p:cNvGrpSpPr/>
            <p:nvPr/>
          </p:nvGrpSpPr>
          <p:grpSpPr>
            <a:xfrm>
              <a:off x="130764" y="944345"/>
              <a:ext cx="5222375" cy="8270652"/>
              <a:chOff x="0" y="0"/>
              <a:chExt cx="1269306" cy="2010194"/>
            </a:xfrm>
          </p:grpSpPr>
          <p:sp>
            <p:nvSpPr>
              <p:cNvPr id="4" name="Freeform 4"/>
              <p:cNvSpPr/>
              <p:nvPr/>
            </p:nvSpPr>
            <p:spPr>
              <a:xfrm>
                <a:off x="0" y="0"/>
                <a:ext cx="1269306" cy="2010194"/>
              </a:xfrm>
              <a:custGeom>
                <a:avLst/>
                <a:gdLst/>
                <a:ahLst/>
                <a:cxnLst/>
                <a:rect l="l" t="t" r="r" b="b"/>
                <a:pathLst>
                  <a:path w="1269306" h="2010194">
                    <a:moveTo>
                      <a:pt x="0" y="0"/>
                    </a:moveTo>
                    <a:lnTo>
                      <a:pt x="1269306" y="0"/>
                    </a:lnTo>
                    <a:lnTo>
                      <a:pt x="1269306" y="2010194"/>
                    </a:lnTo>
                    <a:lnTo>
                      <a:pt x="0" y="2010194"/>
                    </a:lnTo>
                    <a:close/>
                  </a:path>
                </a:pathLst>
              </a:custGeom>
              <a:solidFill>
                <a:srgbClr val="FFFFFF"/>
              </a:solidFill>
            </p:spPr>
          </p:sp>
        </p:grpSp>
        <p:sp>
          <p:nvSpPr>
            <p:cNvPr id="5" name="Freeform 5"/>
            <p:cNvSpPr/>
            <p:nvPr/>
          </p:nvSpPr>
          <p:spPr>
            <a:xfrm>
              <a:off x="0" y="0"/>
              <a:ext cx="5485095" cy="9763113"/>
            </a:xfrm>
            <a:custGeom>
              <a:avLst/>
              <a:gdLst/>
              <a:ahLst/>
              <a:cxnLst/>
              <a:rect l="l" t="t" r="r" b="b"/>
              <a:pathLst>
                <a:path w="5485095" h="9763113">
                  <a:moveTo>
                    <a:pt x="0" y="0"/>
                  </a:moveTo>
                  <a:lnTo>
                    <a:pt x="5485095" y="0"/>
                  </a:lnTo>
                  <a:lnTo>
                    <a:pt x="5485095" y="9763113"/>
                  </a:lnTo>
                  <a:lnTo>
                    <a:pt x="0" y="9763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6" name="Group 6"/>
          <p:cNvGrpSpPr/>
          <p:nvPr/>
        </p:nvGrpSpPr>
        <p:grpSpPr>
          <a:xfrm>
            <a:off x="5030179" y="1935965"/>
            <a:ext cx="4113821" cy="7322335"/>
            <a:chOff x="0" y="0"/>
            <a:chExt cx="5485095" cy="9763113"/>
          </a:xfrm>
        </p:grpSpPr>
        <p:grpSp>
          <p:nvGrpSpPr>
            <p:cNvPr id="7" name="Group 7"/>
            <p:cNvGrpSpPr/>
            <p:nvPr/>
          </p:nvGrpSpPr>
          <p:grpSpPr>
            <a:xfrm>
              <a:off x="130764" y="944345"/>
              <a:ext cx="5222375" cy="8270652"/>
              <a:chOff x="0" y="0"/>
              <a:chExt cx="1269306" cy="2010194"/>
            </a:xfrm>
          </p:grpSpPr>
          <p:sp>
            <p:nvSpPr>
              <p:cNvPr id="8" name="Freeform 8"/>
              <p:cNvSpPr/>
              <p:nvPr/>
            </p:nvSpPr>
            <p:spPr>
              <a:xfrm>
                <a:off x="0" y="0"/>
                <a:ext cx="1269306" cy="2010194"/>
              </a:xfrm>
              <a:custGeom>
                <a:avLst/>
                <a:gdLst/>
                <a:ahLst/>
                <a:cxnLst/>
                <a:rect l="l" t="t" r="r" b="b"/>
                <a:pathLst>
                  <a:path w="1269306" h="2010194">
                    <a:moveTo>
                      <a:pt x="0" y="0"/>
                    </a:moveTo>
                    <a:lnTo>
                      <a:pt x="1269306" y="0"/>
                    </a:lnTo>
                    <a:lnTo>
                      <a:pt x="1269306" y="2010194"/>
                    </a:lnTo>
                    <a:lnTo>
                      <a:pt x="0" y="2010194"/>
                    </a:lnTo>
                    <a:close/>
                  </a:path>
                </a:pathLst>
              </a:custGeom>
              <a:solidFill>
                <a:srgbClr val="FFFFFF"/>
              </a:solidFill>
            </p:spPr>
          </p:sp>
        </p:grpSp>
        <p:sp>
          <p:nvSpPr>
            <p:cNvPr id="9" name="Freeform 9"/>
            <p:cNvSpPr/>
            <p:nvPr/>
          </p:nvSpPr>
          <p:spPr>
            <a:xfrm>
              <a:off x="0" y="0"/>
              <a:ext cx="5485095" cy="9763113"/>
            </a:xfrm>
            <a:custGeom>
              <a:avLst/>
              <a:gdLst/>
              <a:ahLst/>
              <a:cxnLst/>
              <a:rect l="l" t="t" r="r" b="b"/>
              <a:pathLst>
                <a:path w="5485095" h="9763113">
                  <a:moveTo>
                    <a:pt x="0" y="0"/>
                  </a:moveTo>
                  <a:lnTo>
                    <a:pt x="5485095" y="0"/>
                  </a:lnTo>
                  <a:lnTo>
                    <a:pt x="5485095" y="9763113"/>
                  </a:lnTo>
                  <a:lnTo>
                    <a:pt x="0" y="9763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9554838" y="1935965"/>
            <a:ext cx="4113821" cy="7322335"/>
            <a:chOff x="0" y="0"/>
            <a:chExt cx="5485095" cy="9763113"/>
          </a:xfrm>
        </p:grpSpPr>
        <p:grpSp>
          <p:nvGrpSpPr>
            <p:cNvPr id="11" name="Group 11"/>
            <p:cNvGrpSpPr/>
            <p:nvPr/>
          </p:nvGrpSpPr>
          <p:grpSpPr>
            <a:xfrm>
              <a:off x="130764" y="944345"/>
              <a:ext cx="5222375" cy="8270652"/>
              <a:chOff x="0" y="0"/>
              <a:chExt cx="1269306" cy="2010194"/>
            </a:xfrm>
          </p:grpSpPr>
          <p:sp>
            <p:nvSpPr>
              <p:cNvPr id="12" name="Freeform 12"/>
              <p:cNvSpPr/>
              <p:nvPr/>
            </p:nvSpPr>
            <p:spPr>
              <a:xfrm>
                <a:off x="0" y="0"/>
                <a:ext cx="1269306" cy="2010194"/>
              </a:xfrm>
              <a:custGeom>
                <a:avLst/>
                <a:gdLst/>
                <a:ahLst/>
                <a:cxnLst/>
                <a:rect l="l" t="t" r="r" b="b"/>
                <a:pathLst>
                  <a:path w="1269306" h="2010194">
                    <a:moveTo>
                      <a:pt x="0" y="0"/>
                    </a:moveTo>
                    <a:lnTo>
                      <a:pt x="1269306" y="0"/>
                    </a:lnTo>
                    <a:lnTo>
                      <a:pt x="1269306" y="2010194"/>
                    </a:lnTo>
                    <a:lnTo>
                      <a:pt x="0" y="2010194"/>
                    </a:lnTo>
                    <a:close/>
                  </a:path>
                </a:pathLst>
              </a:custGeom>
              <a:solidFill>
                <a:srgbClr val="FFFFFF"/>
              </a:solidFill>
            </p:spPr>
          </p:sp>
        </p:grpSp>
        <p:sp>
          <p:nvSpPr>
            <p:cNvPr id="13" name="Freeform 13"/>
            <p:cNvSpPr/>
            <p:nvPr/>
          </p:nvSpPr>
          <p:spPr>
            <a:xfrm>
              <a:off x="0" y="0"/>
              <a:ext cx="5485095" cy="9763113"/>
            </a:xfrm>
            <a:custGeom>
              <a:avLst/>
              <a:gdLst/>
              <a:ahLst/>
              <a:cxnLst/>
              <a:rect l="l" t="t" r="r" b="b"/>
              <a:pathLst>
                <a:path w="5485095" h="9763113">
                  <a:moveTo>
                    <a:pt x="0" y="0"/>
                  </a:moveTo>
                  <a:lnTo>
                    <a:pt x="5485095" y="0"/>
                  </a:lnTo>
                  <a:lnTo>
                    <a:pt x="5485095" y="9763113"/>
                  </a:lnTo>
                  <a:lnTo>
                    <a:pt x="0" y="9763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4" name="Group 14"/>
          <p:cNvGrpSpPr/>
          <p:nvPr/>
        </p:nvGrpSpPr>
        <p:grpSpPr>
          <a:xfrm>
            <a:off x="14078234" y="1935965"/>
            <a:ext cx="4113821" cy="7322335"/>
            <a:chOff x="0" y="0"/>
            <a:chExt cx="5485095" cy="9763113"/>
          </a:xfrm>
        </p:grpSpPr>
        <p:grpSp>
          <p:nvGrpSpPr>
            <p:cNvPr id="15" name="Group 15"/>
            <p:cNvGrpSpPr/>
            <p:nvPr/>
          </p:nvGrpSpPr>
          <p:grpSpPr>
            <a:xfrm>
              <a:off x="130764" y="944345"/>
              <a:ext cx="5222375" cy="8270652"/>
              <a:chOff x="0" y="0"/>
              <a:chExt cx="1269306" cy="2010194"/>
            </a:xfrm>
          </p:grpSpPr>
          <p:sp>
            <p:nvSpPr>
              <p:cNvPr id="16" name="Freeform 16"/>
              <p:cNvSpPr/>
              <p:nvPr/>
            </p:nvSpPr>
            <p:spPr>
              <a:xfrm>
                <a:off x="0" y="0"/>
                <a:ext cx="1269306" cy="2010194"/>
              </a:xfrm>
              <a:custGeom>
                <a:avLst/>
                <a:gdLst/>
                <a:ahLst/>
                <a:cxnLst/>
                <a:rect l="l" t="t" r="r" b="b"/>
                <a:pathLst>
                  <a:path w="1269306" h="2010194">
                    <a:moveTo>
                      <a:pt x="0" y="0"/>
                    </a:moveTo>
                    <a:lnTo>
                      <a:pt x="1269306" y="0"/>
                    </a:lnTo>
                    <a:lnTo>
                      <a:pt x="1269306" y="2010194"/>
                    </a:lnTo>
                    <a:lnTo>
                      <a:pt x="0" y="2010194"/>
                    </a:lnTo>
                    <a:close/>
                  </a:path>
                </a:pathLst>
              </a:custGeom>
              <a:solidFill>
                <a:srgbClr val="FFFFFF"/>
              </a:solidFill>
            </p:spPr>
          </p:sp>
        </p:grpSp>
        <p:sp>
          <p:nvSpPr>
            <p:cNvPr id="17" name="Freeform 17"/>
            <p:cNvSpPr/>
            <p:nvPr/>
          </p:nvSpPr>
          <p:spPr>
            <a:xfrm>
              <a:off x="0" y="0"/>
              <a:ext cx="5485095" cy="9763113"/>
            </a:xfrm>
            <a:custGeom>
              <a:avLst/>
              <a:gdLst/>
              <a:ahLst/>
              <a:cxnLst/>
              <a:rect l="l" t="t" r="r" b="b"/>
              <a:pathLst>
                <a:path w="5485095" h="9763113">
                  <a:moveTo>
                    <a:pt x="0" y="0"/>
                  </a:moveTo>
                  <a:lnTo>
                    <a:pt x="5485095" y="0"/>
                  </a:lnTo>
                  <a:lnTo>
                    <a:pt x="5485095" y="9763113"/>
                  </a:lnTo>
                  <a:lnTo>
                    <a:pt x="0" y="9763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8" name="TextBox 18"/>
          <p:cNvSpPr txBox="1"/>
          <p:nvPr/>
        </p:nvSpPr>
        <p:spPr>
          <a:xfrm>
            <a:off x="5564818" y="508238"/>
            <a:ext cx="7158364" cy="817866"/>
          </a:xfrm>
          <a:prstGeom prst="rect">
            <a:avLst/>
          </a:prstGeom>
        </p:spPr>
        <p:txBody>
          <a:bodyPr lIns="0" tIns="0" rIns="0" bIns="0" rtlCol="0" anchor="t">
            <a:spAutoFit/>
          </a:bodyPr>
          <a:lstStyle/>
          <a:p>
            <a:pPr algn="ctr">
              <a:lnSpc>
                <a:spcPts val="6481"/>
              </a:lnSpc>
              <a:spcBef>
                <a:spcPct val="0"/>
              </a:spcBef>
            </a:pPr>
            <a:r>
              <a:rPr lang="en-US" sz="5401" b="1">
                <a:solidFill>
                  <a:srgbClr val="E5645E"/>
                </a:solidFill>
                <a:latin typeface="Saira Bold"/>
                <a:ea typeface="Saira Bold"/>
                <a:cs typeface="Saira Bold"/>
                <a:sym typeface="Saira Bold"/>
              </a:rPr>
              <a:t>Thuật toán áp dụng</a:t>
            </a:r>
          </a:p>
        </p:txBody>
      </p:sp>
      <p:sp>
        <p:nvSpPr>
          <p:cNvPr id="19" name="AutoShape 19"/>
          <p:cNvSpPr/>
          <p:nvPr/>
        </p:nvSpPr>
        <p:spPr>
          <a:xfrm>
            <a:off x="4544404" y="5597132"/>
            <a:ext cx="485775" cy="0"/>
          </a:xfrm>
          <a:prstGeom prst="line">
            <a:avLst/>
          </a:prstGeom>
          <a:ln w="38100" cap="flat">
            <a:solidFill>
              <a:srgbClr val="FAA6C4"/>
            </a:solidFill>
            <a:prstDash val="solid"/>
            <a:headEnd type="none" w="sm" len="sm"/>
            <a:tailEnd type="triangle" w="lg" len="med"/>
          </a:ln>
        </p:spPr>
      </p:sp>
      <p:sp>
        <p:nvSpPr>
          <p:cNvPr id="20" name="AutoShape 20"/>
          <p:cNvSpPr/>
          <p:nvPr/>
        </p:nvSpPr>
        <p:spPr>
          <a:xfrm>
            <a:off x="9144000" y="5597132"/>
            <a:ext cx="410838" cy="0"/>
          </a:xfrm>
          <a:prstGeom prst="line">
            <a:avLst/>
          </a:prstGeom>
          <a:ln w="38100" cap="flat">
            <a:solidFill>
              <a:srgbClr val="FAA6C4"/>
            </a:solidFill>
            <a:prstDash val="solid"/>
            <a:headEnd type="none" w="sm" len="sm"/>
            <a:tailEnd type="triangle" w="lg" len="med"/>
          </a:ln>
        </p:spPr>
      </p:sp>
      <p:sp>
        <p:nvSpPr>
          <p:cNvPr id="21" name="AutoShape 21"/>
          <p:cNvSpPr/>
          <p:nvPr/>
        </p:nvSpPr>
        <p:spPr>
          <a:xfrm>
            <a:off x="13668659" y="5597132"/>
            <a:ext cx="409575" cy="0"/>
          </a:xfrm>
          <a:prstGeom prst="line">
            <a:avLst/>
          </a:prstGeom>
          <a:ln w="38100" cap="flat">
            <a:solidFill>
              <a:srgbClr val="FAA6C4"/>
            </a:solidFill>
            <a:prstDash val="solid"/>
            <a:headEnd type="none" w="sm" len="sm"/>
            <a:tailEnd type="triangle" w="lg" len="med"/>
          </a:ln>
        </p:spPr>
      </p:sp>
      <p:sp>
        <p:nvSpPr>
          <p:cNvPr id="22" name="TextBox 22"/>
          <p:cNvSpPr txBox="1"/>
          <p:nvPr/>
        </p:nvSpPr>
        <p:spPr>
          <a:xfrm>
            <a:off x="750604" y="4635045"/>
            <a:ext cx="3384225" cy="737235"/>
          </a:xfrm>
          <a:prstGeom prst="rect">
            <a:avLst/>
          </a:prstGeom>
        </p:spPr>
        <p:txBody>
          <a:bodyPr lIns="0" tIns="0" rIns="0" bIns="0" rtlCol="0" anchor="t">
            <a:spAutoFit/>
          </a:bodyPr>
          <a:lstStyle/>
          <a:p>
            <a:pPr algn="just">
              <a:lnSpc>
                <a:spcPts val="2940"/>
              </a:lnSpc>
              <a:spcBef>
                <a:spcPct val="0"/>
              </a:spcBef>
            </a:pPr>
            <a:r>
              <a:rPr lang="en-US" sz="2100" b="1">
                <a:solidFill>
                  <a:srgbClr val="000000"/>
                </a:solidFill>
                <a:latin typeface="Asap Medium"/>
                <a:ea typeface="Asap Medium"/>
                <a:cs typeface="Asap Medium"/>
                <a:sym typeface="Asap Medium"/>
              </a:rPr>
              <a:t>Xây dựng Rating Matrix từ giữ liệu giao dịch</a:t>
            </a:r>
          </a:p>
        </p:txBody>
      </p:sp>
      <p:sp>
        <p:nvSpPr>
          <p:cNvPr id="23" name="TextBox 23"/>
          <p:cNvSpPr txBox="1"/>
          <p:nvPr/>
        </p:nvSpPr>
        <p:spPr>
          <a:xfrm>
            <a:off x="5317776" y="4488423"/>
            <a:ext cx="3538628" cy="1480185"/>
          </a:xfrm>
          <a:prstGeom prst="rect">
            <a:avLst/>
          </a:prstGeom>
        </p:spPr>
        <p:txBody>
          <a:bodyPr lIns="0" tIns="0" rIns="0" bIns="0" rtlCol="0" anchor="t">
            <a:spAutoFit/>
          </a:bodyPr>
          <a:lstStyle/>
          <a:p>
            <a:pPr algn="just">
              <a:lnSpc>
                <a:spcPts val="2940"/>
              </a:lnSpc>
              <a:spcBef>
                <a:spcPct val="0"/>
              </a:spcBef>
            </a:pPr>
            <a:r>
              <a:rPr lang="en-US" sz="2100" b="1">
                <a:solidFill>
                  <a:srgbClr val="000000"/>
                </a:solidFill>
                <a:latin typeface="Asap Medium"/>
                <a:ea typeface="Asap Medium"/>
                <a:cs typeface="Asap Medium"/>
                <a:sym typeface="Asap Medium"/>
              </a:rPr>
              <a:t>Giả sử cần đưa ra khuyến nghị cho khách hàng Ui: Tìm ra k khách hàng GIỐNG với Ui nhất, dựa trên Rating Matrix</a:t>
            </a:r>
          </a:p>
        </p:txBody>
      </p:sp>
      <p:sp>
        <p:nvSpPr>
          <p:cNvPr id="24" name="TextBox 24"/>
          <p:cNvSpPr txBox="1"/>
          <p:nvPr/>
        </p:nvSpPr>
        <p:spPr>
          <a:xfrm>
            <a:off x="9922484" y="4461753"/>
            <a:ext cx="3384225" cy="2223135"/>
          </a:xfrm>
          <a:prstGeom prst="rect">
            <a:avLst/>
          </a:prstGeom>
        </p:spPr>
        <p:txBody>
          <a:bodyPr lIns="0" tIns="0" rIns="0" bIns="0" rtlCol="0" anchor="t">
            <a:spAutoFit/>
          </a:bodyPr>
          <a:lstStyle/>
          <a:p>
            <a:pPr algn="just">
              <a:lnSpc>
                <a:spcPts val="2940"/>
              </a:lnSpc>
              <a:spcBef>
                <a:spcPct val="0"/>
              </a:spcBef>
            </a:pPr>
            <a:r>
              <a:rPr lang="en-US" sz="2100" b="1">
                <a:solidFill>
                  <a:srgbClr val="000000"/>
                </a:solidFill>
                <a:latin typeface="Asap Medium"/>
                <a:ea typeface="Asap Medium"/>
                <a:cs typeface="Asap Medium"/>
                <a:sym typeface="Asap Medium"/>
              </a:rPr>
              <a:t>Dựa vào các Rate Values của k người xem tìm được, ước lượng các giá trị Rate còn thiếu của người xem Ui, các giá trị mới tính được gọi là Rate giả.</a:t>
            </a:r>
          </a:p>
        </p:txBody>
      </p:sp>
      <p:sp>
        <p:nvSpPr>
          <p:cNvPr id="25" name="TextBox 25"/>
          <p:cNvSpPr txBox="1"/>
          <p:nvPr/>
        </p:nvSpPr>
        <p:spPr>
          <a:xfrm>
            <a:off x="14564009" y="4488423"/>
            <a:ext cx="3384225" cy="110871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Asap Medium"/>
                <a:ea typeface="Asap Medium"/>
                <a:cs typeface="Asap Medium"/>
                <a:sym typeface="Asap Medium"/>
              </a:rPr>
              <a:t>Sắp xếp các giá trị Rate giả của Ui và đưa khuyến nghị cho Ui</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19948" y="205422"/>
            <a:ext cx="7847612" cy="5893370"/>
            <a:chOff x="0" y="0"/>
            <a:chExt cx="8455660" cy="6350000"/>
          </a:xfrm>
        </p:grpSpPr>
        <p:sp>
          <p:nvSpPr>
            <p:cNvPr id="3" name="Freeform 3"/>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p:spPr>
        </p:sp>
        <p:sp>
          <p:nvSpPr>
            <p:cNvPr id="4" name="Freeform 4"/>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6BBB7"/>
            </a:solidFill>
          </p:spPr>
        </p:sp>
        <p:sp>
          <p:nvSpPr>
            <p:cNvPr id="5" name="Freeform 5"/>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blipFill>
              <a:blip r:embed="rId2"/>
              <a:stretch>
                <a:fillRect l="-371" r="-371"/>
              </a:stretch>
            </a:blipFill>
          </p:spPr>
        </p:sp>
        <p:sp>
          <p:nvSpPr>
            <p:cNvPr id="6" name="Freeform 6"/>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E5645E"/>
            </a:solidFill>
          </p:spPr>
        </p:sp>
      </p:grpSp>
      <p:grpSp>
        <p:nvGrpSpPr>
          <p:cNvPr id="7" name="Group 7"/>
          <p:cNvGrpSpPr>
            <a:grpSpLocks noChangeAspect="1"/>
          </p:cNvGrpSpPr>
          <p:nvPr/>
        </p:nvGrpSpPr>
        <p:grpSpPr>
          <a:xfrm>
            <a:off x="10419648" y="3995304"/>
            <a:ext cx="7568548" cy="5683800"/>
            <a:chOff x="0" y="0"/>
            <a:chExt cx="8455660" cy="6350000"/>
          </a:xfrm>
        </p:grpSpPr>
        <p:sp>
          <p:nvSpPr>
            <p:cNvPr id="8" name="Freeform 8"/>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p:spPr>
        </p:sp>
        <p:sp>
          <p:nvSpPr>
            <p:cNvPr id="9" name="Freeform 9"/>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6BBB7"/>
            </a:solidFill>
          </p:spPr>
        </p:sp>
        <p:sp>
          <p:nvSpPr>
            <p:cNvPr id="10" name="Freeform 10"/>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blipFill>
              <a:blip r:embed="rId3"/>
              <a:stretch>
                <a:fillRect l="-6896" r="-6896"/>
              </a:stretch>
            </a:blipFill>
          </p:spPr>
        </p:sp>
        <p:sp>
          <p:nvSpPr>
            <p:cNvPr id="11" name="Freeform 11"/>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E5645E"/>
            </a:solidFill>
          </p:spPr>
        </p:sp>
      </p:grpSp>
      <p:sp>
        <p:nvSpPr>
          <p:cNvPr id="12" name="TextBox 12"/>
          <p:cNvSpPr txBox="1"/>
          <p:nvPr/>
        </p:nvSpPr>
        <p:spPr>
          <a:xfrm>
            <a:off x="1028700" y="7179791"/>
            <a:ext cx="9070923" cy="1313180"/>
          </a:xfrm>
          <a:prstGeom prst="rect">
            <a:avLst/>
          </a:prstGeom>
        </p:spPr>
        <p:txBody>
          <a:bodyPr lIns="0" tIns="0" rIns="0" bIns="0" rtlCol="0" anchor="t">
            <a:spAutoFit/>
          </a:bodyPr>
          <a:lstStyle/>
          <a:p>
            <a:pPr marL="0" lvl="0" indent="0" algn="ctr">
              <a:lnSpc>
                <a:spcPts val="5319"/>
              </a:lnSpc>
              <a:spcBef>
                <a:spcPct val="0"/>
              </a:spcBef>
            </a:pPr>
            <a:r>
              <a:rPr lang="en-US" sz="3799" b="1">
                <a:solidFill>
                  <a:srgbClr val="E5645E"/>
                </a:solidFill>
                <a:latin typeface="Asap Medium"/>
                <a:ea typeface="Asap Medium"/>
                <a:cs typeface="Asap Medium"/>
                <a:sym typeface="Asap Medium"/>
              </a:rPr>
              <a:t>Ví dụ:Từ 2 bảng dữ liệu trên đưa ra gợi ý phù hợp cho User 2</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p:nvPr/>
        </p:nvGrpSpPr>
        <p:grpSpPr>
          <a:xfrm>
            <a:off x="5828259" y="3671025"/>
            <a:ext cx="15888520" cy="6875396"/>
            <a:chOff x="0" y="0"/>
            <a:chExt cx="21184693" cy="9167195"/>
          </a:xfrm>
        </p:grpSpPr>
        <p:grpSp>
          <p:nvGrpSpPr>
            <p:cNvPr id="3" name="Group 3"/>
            <p:cNvGrpSpPr/>
            <p:nvPr/>
          </p:nvGrpSpPr>
          <p:grpSpPr>
            <a:xfrm>
              <a:off x="164690" y="2612149"/>
              <a:ext cx="20872481" cy="6289101"/>
              <a:chOff x="0" y="0"/>
              <a:chExt cx="1844847" cy="555872"/>
            </a:xfrm>
          </p:grpSpPr>
          <p:sp>
            <p:nvSpPr>
              <p:cNvPr id="4" name="Freeform 4"/>
              <p:cNvSpPr/>
              <p:nvPr/>
            </p:nvSpPr>
            <p:spPr>
              <a:xfrm>
                <a:off x="0" y="0"/>
                <a:ext cx="1844847" cy="555872"/>
              </a:xfrm>
              <a:custGeom>
                <a:avLst/>
                <a:gdLst/>
                <a:ahLst/>
                <a:cxnLst/>
                <a:rect l="l" t="t" r="r" b="b"/>
                <a:pathLst>
                  <a:path w="1844847" h="555872">
                    <a:moveTo>
                      <a:pt x="0" y="0"/>
                    </a:moveTo>
                    <a:lnTo>
                      <a:pt x="1844847" y="0"/>
                    </a:lnTo>
                    <a:lnTo>
                      <a:pt x="1844847" y="555872"/>
                    </a:lnTo>
                    <a:lnTo>
                      <a:pt x="0" y="555872"/>
                    </a:lnTo>
                    <a:close/>
                  </a:path>
                </a:pathLst>
              </a:custGeom>
              <a:solidFill>
                <a:srgbClr val="FFFFFF"/>
              </a:solidFill>
            </p:spPr>
          </p:sp>
        </p:grpSp>
        <p:sp>
          <p:nvSpPr>
            <p:cNvPr id="5" name="Freeform 5"/>
            <p:cNvSpPr/>
            <p:nvPr/>
          </p:nvSpPr>
          <p:spPr>
            <a:xfrm>
              <a:off x="0" y="0"/>
              <a:ext cx="21184693" cy="9167195"/>
            </a:xfrm>
            <a:custGeom>
              <a:avLst/>
              <a:gdLst/>
              <a:ahLst/>
              <a:cxnLst/>
              <a:rect l="l" t="t" r="r" b="b"/>
              <a:pathLst>
                <a:path w="21184693" h="9167195">
                  <a:moveTo>
                    <a:pt x="0" y="0"/>
                  </a:moveTo>
                  <a:lnTo>
                    <a:pt x="21184693" y="0"/>
                  </a:lnTo>
                  <a:lnTo>
                    <a:pt x="21184693" y="9167195"/>
                  </a:lnTo>
                  <a:lnTo>
                    <a:pt x="0" y="91671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5253607" y="6712961"/>
            <a:ext cx="1149305" cy="2121200"/>
          </a:xfrm>
          <a:custGeom>
            <a:avLst/>
            <a:gdLst/>
            <a:ahLst/>
            <a:cxnLst/>
            <a:rect l="l" t="t" r="r" b="b"/>
            <a:pathLst>
              <a:path w="1149305" h="2121200">
                <a:moveTo>
                  <a:pt x="0" y="0"/>
                </a:moveTo>
                <a:lnTo>
                  <a:pt x="1149304" y="0"/>
                </a:lnTo>
                <a:lnTo>
                  <a:pt x="1149304" y="2121199"/>
                </a:lnTo>
                <a:lnTo>
                  <a:pt x="0" y="2121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8092018" cy="3479568"/>
          </a:xfrm>
          <a:custGeom>
            <a:avLst/>
            <a:gdLst/>
            <a:ahLst/>
            <a:cxnLst/>
            <a:rect l="l" t="t" r="r" b="b"/>
            <a:pathLst>
              <a:path w="8092018" h="3479568">
                <a:moveTo>
                  <a:pt x="0" y="0"/>
                </a:moveTo>
                <a:lnTo>
                  <a:pt x="8092018" y="0"/>
                </a:lnTo>
                <a:lnTo>
                  <a:pt x="8092018" y="3479568"/>
                </a:lnTo>
                <a:lnTo>
                  <a:pt x="0" y="3479568"/>
                </a:lnTo>
                <a:lnTo>
                  <a:pt x="0" y="0"/>
                </a:lnTo>
                <a:close/>
              </a:path>
            </a:pathLst>
          </a:custGeom>
          <a:blipFill>
            <a:blip r:embed="rId6"/>
            <a:stretch>
              <a:fillRect/>
            </a:stretch>
          </a:blipFill>
        </p:spPr>
      </p:sp>
      <p:sp>
        <p:nvSpPr>
          <p:cNvPr id="8" name="AutoShape 8"/>
          <p:cNvSpPr/>
          <p:nvPr/>
        </p:nvSpPr>
        <p:spPr>
          <a:xfrm>
            <a:off x="8092018" y="1739784"/>
            <a:ext cx="5680501" cy="1931242"/>
          </a:xfrm>
          <a:prstGeom prst="line">
            <a:avLst/>
          </a:prstGeom>
          <a:ln w="314325" cap="flat">
            <a:solidFill>
              <a:srgbClr val="E5645E"/>
            </a:solidFill>
            <a:prstDash val="solid"/>
            <a:headEnd type="none" w="sm" len="sm"/>
            <a:tailEnd type="arrow" w="med" len="sm"/>
          </a:ln>
        </p:spPr>
      </p:sp>
      <p:sp>
        <p:nvSpPr>
          <p:cNvPr id="9" name="Freeform 9"/>
          <p:cNvSpPr/>
          <p:nvPr/>
        </p:nvSpPr>
        <p:spPr>
          <a:xfrm>
            <a:off x="6053277" y="5698491"/>
            <a:ext cx="7910176" cy="4419869"/>
          </a:xfrm>
          <a:custGeom>
            <a:avLst/>
            <a:gdLst/>
            <a:ahLst/>
            <a:cxnLst/>
            <a:rect l="l" t="t" r="r" b="b"/>
            <a:pathLst>
              <a:path w="7910176" h="4419869">
                <a:moveTo>
                  <a:pt x="0" y="0"/>
                </a:moveTo>
                <a:lnTo>
                  <a:pt x="7910176" y="0"/>
                </a:lnTo>
                <a:lnTo>
                  <a:pt x="7910176" y="4419870"/>
                </a:lnTo>
                <a:lnTo>
                  <a:pt x="0" y="4419870"/>
                </a:lnTo>
                <a:lnTo>
                  <a:pt x="0" y="0"/>
                </a:lnTo>
                <a:close/>
              </a:path>
            </a:pathLst>
          </a:custGeom>
          <a:blipFill>
            <a:blip r:embed="rId7"/>
            <a:stretch>
              <a:fillRect l="-3316" t="-3391" r="-5685"/>
            </a:stretch>
          </a:blipFill>
        </p:spPr>
      </p:sp>
      <p:sp>
        <p:nvSpPr>
          <p:cNvPr id="10" name="TextBox 10"/>
          <p:cNvSpPr txBox="1"/>
          <p:nvPr/>
        </p:nvSpPr>
        <p:spPr>
          <a:xfrm>
            <a:off x="14169928" y="6854230"/>
            <a:ext cx="3894837" cy="1979930"/>
          </a:xfrm>
          <a:prstGeom prst="rect">
            <a:avLst/>
          </a:prstGeom>
        </p:spPr>
        <p:txBody>
          <a:bodyPr lIns="0" tIns="0" rIns="0" bIns="0" rtlCol="0" anchor="t">
            <a:spAutoFit/>
          </a:bodyPr>
          <a:lstStyle/>
          <a:p>
            <a:pPr marL="0" lvl="0" indent="0" algn="ctr">
              <a:lnSpc>
                <a:spcPts val="5319"/>
              </a:lnSpc>
              <a:spcBef>
                <a:spcPct val="0"/>
              </a:spcBef>
            </a:pPr>
            <a:r>
              <a:rPr lang="en-US" sz="3799">
                <a:solidFill>
                  <a:srgbClr val="E5645E"/>
                </a:solidFill>
                <a:latin typeface="Asap"/>
                <a:ea typeface="Asap"/>
                <a:cs typeface="Asap"/>
                <a:sym typeface="Asap"/>
              </a:rPr>
              <a:t>Đưa ra khuyến nghị cho M2 theo thứ tự M7,M6,M2</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04986" y="-206815"/>
            <a:ext cx="15554314" cy="10209286"/>
            <a:chOff x="0" y="0"/>
            <a:chExt cx="20739086" cy="13612382"/>
          </a:xfrm>
        </p:grpSpPr>
        <p:grpSp>
          <p:nvGrpSpPr>
            <p:cNvPr id="4" name="Group 4"/>
            <p:cNvGrpSpPr/>
            <p:nvPr/>
          </p:nvGrpSpPr>
          <p:grpSpPr>
            <a:xfrm>
              <a:off x="270010" y="1945508"/>
              <a:ext cx="20271309" cy="11342108"/>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739086" cy="13612382"/>
            </a:xfrm>
            <a:custGeom>
              <a:avLst/>
              <a:gdLst/>
              <a:ahLst/>
              <a:cxnLst/>
              <a:rect l="l" t="t" r="r" b="b"/>
              <a:pathLst>
                <a:path w="20739086" h="13612382">
                  <a:moveTo>
                    <a:pt x="0" y="0"/>
                  </a:moveTo>
                  <a:lnTo>
                    <a:pt x="20739086" y="0"/>
                  </a:lnTo>
                  <a:lnTo>
                    <a:pt x="20739086" y="13612382"/>
                  </a:lnTo>
                  <a:lnTo>
                    <a:pt x="0" y="1361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5838036" y="4104570"/>
            <a:ext cx="2522789" cy="2077861"/>
          </a:xfrm>
          <a:custGeom>
            <a:avLst/>
            <a:gdLst/>
            <a:ahLst/>
            <a:cxnLst/>
            <a:rect l="l" t="t" r="r" b="b"/>
            <a:pathLst>
              <a:path w="2522789" h="2077861">
                <a:moveTo>
                  <a:pt x="0" y="0"/>
                </a:moveTo>
                <a:lnTo>
                  <a:pt x="2522789" y="0"/>
                </a:lnTo>
                <a:lnTo>
                  <a:pt x="2522789" y="2077860"/>
                </a:lnTo>
                <a:lnTo>
                  <a:pt x="0" y="2077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177191" y="2936257"/>
            <a:ext cx="10082109" cy="1168313"/>
          </a:xfrm>
          <a:custGeom>
            <a:avLst/>
            <a:gdLst/>
            <a:ahLst/>
            <a:cxnLst/>
            <a:rect l="l" t="t" r="r" b="b"/>
            <a:pathLst>
              <a:path w="10082109" h="1168313">
                <a:moveTo>
                  <a:pt x="0" y="0"/>
                </a:moveTo>
                <a:lnTo>
                  <a:pt x="10082109" y="0"/>
                </a:lnTo>
                <a:lnTo>
                  <a:pt x="10082109" y="1168313"/>
                </a:lnTo>
                <a:lnTo>
                  <a:pt x="0" y="1168313"/>
                </a:lnTo>
                <a:lnTo>
                  <a:pt x="0" y="0"/>
                </a:lnTo>
                <a:close/>
              </a:path>
            </a:pathLst>
          </a:custGeom>
          <a:blipFill>
            <a:blip r:embed="rId8"/>
            <a:stretch>
              <a:fillRect/>
            </a:stretch>
          </a:blipFill>
        </p:spPr>
      </p:sp>
      <p:sp>
        <p:nvSpPr>
          <p:cNvPr id="9" name="Freeform 9"/>
          <p:cNvSpPr/>
          <p:nvPr/>
        </p:nvSpPr>
        <p:spPr>
          <a:xfrm>
            <a:off x="2088702" y="4897828"/>
            <a:ext cx="12389435" cy="665932"/>
          </a:xfrm>
          <a:custGeom>
            <a:avLst/>
            <a:gdLst/>
            <a:ahLst/>
            <a:cxnLst/>
            <a:rect l="l" t="t" r="r" b="b"/>
            <a:pathLst>
              <a:path w="12389435" h="665932">
                <a:moveTo>
                  <a:pt x="0" y="0"/>
                </a:moveTo>
                <a:lnTo>
                  <a:pt x="12389436" y="0"/>
                </a:lnTo>
                <a:lnTo>
                  <a:pt x="12389436" y="665932"/>
                </a:lnTo>
                <a:lnTo>
                  <a:pt x="0" y="665932"/>
                </a:lnTo>
                <a:lnTo>
                  <a:pt x="0" y="0"/>
                </a:lnTo>
                <a:close/>
              </a:path>
            </a:pathLst>
          </a:custGeom>
          <a:blipFill>
            <a:blip r:embed="rId9"/>
            <a:stretch>
              <a:fillRect/>
            </a:stretch>
          </a:blipFill>
        </p:spPr>
      </p:sp>
      <p:sp>
        <p:nvSpPr>
          <p:cNvPr id="10" name="Freeform 10"/>
          <p:cNvSpPr/>
          <p:nvPr/>
        </p:nvSpPr>
        <p:spPr>
          <a:xfrm>
            <a:off x="6317960" y="7126269"/>
            <a:ext cx="10577668" cy="2409094"/>
          </a:xfrm>
          <a:custGeom>
            <a:avLst/>
            <a:gdLst/>
            <a:ahLst/>
            <a:cxnLst/>
            <a:rect l="l" t="t" r="r" b="b"/>
            <a:pathLst>
              <a:path w="10577668" h="2409094">
                <a:moveTo>
                  <a:pt x="0" y="0"/>
                </a:moveTo>
                <a:lnTo>
                  <a:pt x="10577669" y="0"/>
                </a:lnTo>
                <a:lnTo>
                  <a:pt x="10577669" y="2409094"/>
                </a:lnTo>
                <a:lnTo>
                  <a:pt x="0" y="2409094"/>
                </a:lnTo>
                <a:lnTo>
                  <a:pt x="0" y="0"/>
                </a:lnTo>
                <a:close/>
              </a:path>
            </a:pathLst>
          </a:custGeom>
          <a:blipFill>
            <a:blip r:embed="rId10"/>
            <a:stretch>
              <a:fillRect r="-17549"/>
            </a:stretch>
          </a:blipFill>
        </p:spPr>
      </p:sp>
      <p:sp>
        <p:nvSpPr>
          <p:cNvPr id="11" name="TextBox 11"/>
          <p:cNvSpPr txBox="1"/>
          <p:nvPr/>
        </p:nvSpPr>
        <p:spPr>
          <a:xfrm>
            <a:off x="6712002" y="1527179"/>
            <a:ext cx="6752523" cy="780428"/>
          </a:xfrm>
          <a:prstGeom prst="rect">
            <a:avLst/>
          </a:prstGeom>
        </p:spPr>
        <p:txBody>
          <a:bodyPr lIns="0" tIns="0" rIns="0" bIns="0" rtlCol="0" anchor="t">
            <a:spAutoFit/>
          </a:bodyPr>
          <a:lstStyle/>
          <a:p>
            <a:pPr marL="0" lvl="0" indent="0" algn="l">
              <a:lnSpc>
                <a:spcPts val="6156"/>
              </a:lnSpc>
              <a:spcBef>
                <a:spcPct val="0"/>
              </a:spcBef>
            </a:pPr>
            <a:r>
              <a:rPr lang="en-US" sz="5130" b="1">
                <a:solidFill>
                  <a:srgbClr val="E5645E"/>
                </a:solidFill>
                <a:latin typeface="Saira Bold"/>
                <a:ea typeface="Saira Bold"/>
                <a:cs typeface="Saira Bold"/>
                <a:sym typeface="Saira Bold"/>
              </a:rPr>
              <a:t>Cài đặt thuật toán</a:t>
            </a:r>
          </a:p>
        </p:txBody>
      </p:sp>
      <p:sp>
        <p:nvSpPr>
          <p:cNvPr id="12" name="TextBox 12"/>
          <p:cNvSpPr txBox="1"/>
          <p:nvPr/>
        </p:nvSpPr>
        <p:spPr>
          <a:xfrm>
            <a:off x="9144000" y="2240932"/>
            <a:ext cx="9020670"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Asap"/>
                <a:ea typeface="Asap"/>
                <a:cs typeface="Asap"/>
                <a:sym typeface="Asap"/>
              </a:rPr>
              <a:t>Bước 1: Khai báo các thư viện cần thiết</a:t>
            </a:r>
          </a:p>
        </p:txBody>
      </p:sp>
      <p:sp>
        <p:nvSpPr>
          <p:cNvPr id="13" name="TextBox 13"/>
          <p:cNvSpPr txBox="1"/>
          <p:nvPr/>
        </p:nvSpPr>
        <p:spPr>
          <a:xfrm>
            <a:off x="2258781" y="5912493"/>
            <a:ext cx="10578521" cy="1590675"/>
          </a:xfrm>
          <a:prstGeom prst="rect">
            <a:avLst/>
          </a:prstGeom>
        </p:spPr>
        <p:txBody>
          <a:bodyPr lIns="0" tIns="0" rIns="0" bIns="0" rtlCol="0" anchor="t">
            <a:spAutoFit/>
          </a:bodyPr>
          <a:lstStyle/>
          <a:p>
            <a:pPr marL="0" lvl="0" indent="0" algn="just">
              <a:lnSpc>
                <a:spcPts val="4200"/>
              </a:lnSpc>
              <a:spcBef>
                <a:spcPct val="0"/>
              </a:spcBef>
            </a:pPr>
            <a:r>
              <a:rPr lang="en-US" sz="3000">
                <a:solidFill>
                  <a:srgbClr val="000000"/>
                </a:solidFill>
                <a:latin typeface="Asap"/>
                <a:ea typeface="Asap"/>
                <a:cs typeface="Asap"/>
                <a:sym typeface="Asap"/>
              </a:rPr>
              <a:t>Chuyển đổi 2 file là ratings.csv và movies.csv thành các DataFrame và chuẩn hóa kiểu dữ liệu để thuận tiện cho việc tính khoảng cách. </a:t>
            </a:r>
          </a:p>
        </p:txBody>
      </p:sp>
      <p:sp>
        <p:nvSpPr>
          <p:cNvPr id="14" name="TextBox 14"/>
          <p:cNvSpPr txBox="1"/>
          <p:nvPr/>
        </p:nvSpPr>
        <p:spPr>
          <a:xfrm>
            <a:off x="1380473" y="4205924"/>
            <a:ext cx="9020670"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Asap"/>
                <a:ea typeface="Asap"/>
                <a:cs typeface="Asap"/>
                <a:sym typeface="Asap"/>
              </a:rPr>
              <a:t>Bước 2: Tạo hàm đọc dữ liệu vào từ file csv</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04986" y="-206815"/>
            <a:ext cx="15554314" cy="10209286"/>
            <a:chOff x="0" y="0"/>
            <a:chExt cx="20739086" cy="13612382"/>
          </a:xfrm>
        </p:grpSpPr>
        <p:grpSp>
          <p:nvGrpSpPr>
            <p:cNvPr id="4" name="Group 4"/>
            <p:cNvGrpSpPr/>
            <p:nvPr/>
          </p:nvGrpSpPr>
          <p:grpSpPr>
            <a:xfrm>
              <a:off x="270010" y="1945508"/>
              <a:ext cx="20271309" cy="11342108"/>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739086" cy="13612382"/>
            </a:xfrm>
            <a:custGeom>
              <a:avLst/>
              <a:gdLst/>
              <a:ahLst/>
              <a:cxnLst/>
              <a:rect l="l" t="t" r="r" b="b"/>
              <a:pathLst>
                <a:path w="20739086" h="13612382">
                  <a:moveTo>
                    <a:pt x="0" y="0"/>
                  </a:moveTo>
                  <a:lnTo>
                    <a:pt x="20739086" y="0"/>
                  </a:lnTo>
                  <a:lnTo>
                    <a:pt x="20739086" y="13612382"/>
                  </a:lnTo>
                  <a:lnTo>
                    <a:pt x="0" y="1361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2353076" y="3376182"/>
            <a:ext cx="10748473" cy="1455037"/>
          </a:xfrm>
          <a:custGeom>
            <a:avLst/>
            <a:gdLst/>
            <a:ahLst/>
            <a:cxnLst/>
            <a:rect l="l" t="t" r="r" b="b"/>
            <a:pathLst>
              <a:path w="10748473" h="1455037">
                <a:moveTo>
                  <a:pt x="0" y="0"/>
                </a:moveTo>
                <a:lnTo>
                  <a:pt x="10748473" y="0"/>
                </a:lnTo>
                <a:lnTo>
                  <a:pt x="10748473" y="1455037"/>
                </a:lnTo>
                <a:lnTo>
                  <a:pt x="0" y="1455037"/>
                </a:lnTo>
                <a:lnTo>
                  <a:pt x="0" y="0"/>
                </a:lnTo>
                <a:close/>
              </a:path>
            </a:pathLst>
          </a:custGeom>
          <a:blipFill>
            <a:blip r:embed="rId6"/>
            <a:stretch>
              <a:fillRect r="-5142"/>
            </a:stretch>
          </a:blipFill>
        </p:spPr>
      </p:sp>
      <p:sp>
        <p:nvSpPr>
          <p:cNvPr id="8" name="Freeform 8"/>
          <p:cNvSpPr/>
          <p:nvPr/>
        </p:nvSpPr>
        <p:spPr>
          <a:xfrm>
            <a:off x="2353076" y="6621919"/>
            <a:ext cx="10472080" cy="2472150"/>
          </a:xfrm>
          <a:custGeom>
            <a:avLst/>
            <a:gdLst/>
            <a:ahLst/>
            <a:cxnLst/>
            <a:rect l="l" t="t" r="r" b="b"/>
            <a:pathLst>
              <a:path w="10472080" h="2472150">
                <a:moveTo>
                  <a:pt x="0" y="0"/>
                </a:moveTo>
                <a:lnTo>
                  <a:pt x="10472080" y="0"/>
                </a:lnTo>
                <a:lnTo>
                  <a:pt x="10472080" y="2472150"/>
                </a:lnTo>
                <a:lnTo>
                  <a:pt x="0" y="2472150"/>
                </a:lnTo>
                <a:lnTo>
                  <a:pt x="0" y="0"/>
                </a:lnTo>
                <a:close/>
              </a:path>
            </a:pathLst>
          </a:custGeom>
          <a:blipFill>
            <a:blip r:embed="rId7"/>
            <a:stretch>
              <a:fillRect r="-7917"/>
            </a:stretch>
          </a:blipFill>
        </p:spPr>
      </p:sp>
      <p:sp>
        <p:nvSpPr>
          <p:cNvPr id="9" name="TextBox 9"/>
          <p:cNvSpPr txBox="1"/>
          <p:nvPr/>
        </p:nvSpPr>
        <p:spPr>
          <a:xfrm>
            <a:off x="7017322" y="1552190"/>
            <a:ext cx="6752523" cy="780428"/>
          </a:xfrm>
          <a:prstGeom prst="rect">
            <a:avLst/>
          </a:prstGeom>
        </p:spPr>
        <p:txBody>
          <a:bodyPr lIns="0" tIns="0" rIns="0" bIns="0" rtlCol="0" anchor="t">
            <a:spAutoFit/>
          </a:bodyPr>
          <a:lstStyle/>
          <a:p>
            <a:pPr marL="0" lvl="0" indent="0" algn="l">
              <a:lnSpc>
                <a:spcPts val="6156"/>
              </a:lnSpc>
              <a:spcBef>
                <a:spcPct val="0"/>
              </a:spcBef>
            </a:pPr>
            <a:r>
              <a:rPr lang="en-US" sz="5130" b="1">
                <a:solidFill>
                  <a:srgbClr val="E5645E"/>
                </a:solidFill>
                <a:latin typeface="Saira Bold"/>
                <a:ea typeface="Saira Bold"/>
                <a:cs typeface="Saira Bold"/>
                <a:sym typeface="Saira Bold"/>
              </a:rPr>
              <a:t>Cài đặt thuật toán</a:t>
            </a:r>
          </a:p>
        </p:txBody>
      </p:sp>
      <p:sp>
        <p:nvSpPr>
          <p:cNvPr id="10" name="TextBox 10"/>
          <p:cNvSpPr txBox="1"/>
          <p:nvPr/>
        </p:nvSpPr>
        <p:spPr>
          <a:xfrm>
            <a:off x="1704986" y="2435918"/>
            <a:ext cx="9020670" cy="1057275"/>
          </a:xfrm>
          <a:prstGeom prst="rect">
            <a:avLst/>
          </a:prstGeom>
        </p:spPr>
        <p:txBody>
          <a:bodyPr lIns="0" tIns="0" rIns="0" bIns="0" rtlCol="0" anchor="t">
            <a:spAutoFit/>
          </a:bodyPr>
          <a:lstStyle/>
          <a:p>
            <a:pPr algn="ctr">
              <a:lnSpc>
                <a:spcPts val="4200"/>
              </a:lnSpc>
            </a:pPr>
            <a:r>
              <a:rPr lang="en-US" sz="3000">
                <a:solidFill>
                  <a:srgbClr val="000000"/>
                </a:solidFill>
                <a:latin typeface="Asap"/>
                <a:ea typeface="Asap"/>
                <a:cs typeface="Asap"/>
                <a:sym typeface="Asap"/>
              </a:rPr>
              <a:t>Bước 3: Xây dựng hàm tính khoảng cách</a:t>
            </a:r>
          </a:p>
          <a:p>
            <a:pPr marL="0" lvl="0" indent="0" algn="ctr">
              <a:lnSpc>
                <a:spcPts val="4200"/>
              </a:lnSpc>
              <a:spcBef>
                <a:spcPct val="0"/>
              </a:spcBef>
            </a:pPr>
            <a:endParaRPr lang="en-US" sz="3000">
              <a:solidFill>
                <a:srgbClr val="000000"/>
              </a:solidFill>
              <a:latin typeface="Asap"/>
              <a:ea typeface="Asap"/>
              <a:cs typeface="Asap"/>
              <a:sym typeface="Asap"/>
            </a:endParaRPr>
          </a:p>
        </p:txBody>
      </p:sp>
      <p:sp>
        <p:nvSpPr>
          <p:cNvPr id="11" name="TextBox 11"/>
          <p:cNvSpPr txBox="1"/>
          <p:nvPr/>
        </p:nvSpPr>
        <p:spPr>
          <a:xfrm>
            <a:off x="2353076" y="5431294"/>
            <a:ext cx="9020670"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Asap"/>
                <a:ea typeface="Asap"/>
                <a:cs typeface="Asap"/>
                <a:sym typeface="Asap"/>
              </a:rPr>
              <a:t>Bước 4: Xây dựng hàm tìm k điểm dữ liệu gần nhất</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04986" y="-206815"/>
            <a:ext cx="15554314" cy="10209286"/>
            <a:chOff x="0" y="0"/>
            <a:chExt cx="20739086" cy="13612382"/>
          </a:xfrm>
        </p:grpSpPr>
        <p:grpSp>
          <p:nvGrpSpPr>
            <p:cNvPr id="4" name="Group 4"/>
            <p:cNvGrpSpPr/>
            <p:nvPr/>
          </p:nvGrpSpPr>
          <p:grpSpPr>
            <a:xfrm>
              <a:off x="270010" y="1945508"/>
              <a:ext cx="20271309" cy="11342108"/>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739086" cy="13612382"/>
            </a:xfrm>
            <a:custGeom>
              <a:avLst/>
              <a:gdLst/>
              <a:ahLst/>
              <a:cxnLst/>
              <a:rect l="l" t="t" r="r" b="b"/>
              <a:pathLst>
                <a:path w="20739086" h="13612382">
                  <a:moveTo>
                    <a:pt x="0" y="0"/>
                  </a:moveTo>
                  <a:lnTo>
                    <a:pt x="20739086" y="0"/>
                  </a:lnTo>
                  <a:lnTo>
                    <a:pt x="20739086" y="13612382"/>
                  </a:lnTo>
                  <a:lnTo>
                    <a:pt x="0" y="1361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2107012" y="3502979"/>
            <a:ext cx="11301259" cy="2618692"/>
          </a:xfrm>
          <a:custGeom>
            <a:avLst/>
            <a:gdLst/>
            <a:ahLst/>
            <a:cxnLst/>
            <a:rect l="l" t="t" r="r" b="b"/>
            <a:pathLst>
              <a:path w="11301259" h="2618692">
                <a:moveTo>
                  <a:pt x="0" y="0"/>
                </a:moveTo>
                <a:lnTo>
                  <a:pt x="11301259" y="0"/>
                </a:lnTo>
                <a:lnTo>
                  <a:pt x="11301259" y="2618692"/>
                </a:lnTo>
                <a:lnTo>
                  <a:pt x="0" y="2618692"/>
                </a:lnTo>
                <a:lnTo>
                  <a:pt x="0" y="0"/>
                </a:lnTo>
                <a:close/>
              </a:path>
            </a:pathLst>
          </a:custGeom>
          <a:blipFill>
            <a:blip r:embed="rId6"/>
            <a:stretch>
              <a:fillRect t="-1959" r="-7021" b="-1959"/>
            </a:stretch>
          </a:blipFill>
        </p:spPr>
      </p:sp>
      <p:sp>
        <p:nvSpPr>
          <p:cNvPr id="8" name="Freeform 8"/>
          <p:cNvSpPr/>
          <p:nvPr/>
        </p:nvSpPr>
        <p:spPr>
          <a:xfrm>
            <a:off x="2107012" y="7437659"/>
            <a:ext cx="11301259" cy="2246125"/>
          </a:xfrm>
          <a:custGeom>
            <a:avLst/>
            <a:gdLst/>
            <a:ahLst/>
            <a:cxnLst/>
            <a:rect l="l" t="t" r="r" b="b"/>
            <a:pathLst>
              <a:path w="11301259" h="2246125">
                <a:moveTo>
                  <a:pt x="0" y="0"/>
                </a:moveTo>
                <a:lnTo>
                  <a:pt x="11301259" y="0"/>
                </a:lnTo>
                <a:lnTo>
                  <a:pt x="11301259" y="2246125"/>
                </a:lnTo>
                <a:lnTo>
                  <a:pt x="0" y="2246125"/>
                </a:lnTo>
                <a:lnTo>
                  <a:pt x="0" y="0"/>
                </a:lnTo>
                <a:close/>
              </a:path>
            </a:pathLst>
          </a:custGeom>
          <a:blipFill>
            <a:blip r:embed="rId7"/>
            <a:stretch>
              <a:fillRect/>
            </a:stretch>
          </a:blipFill>
        </p:spPr>
      </p:sp>
      <p:sp>
        <p:nvSpPr>
          <p:cNvPr id="9" name="TextBox 9"/>
          <p:cNvSpPr txBox="1"/>
          <p:nvPr/>
        </p:nvSpPr>
        <p:spPr>
          <a:xfrm>
            <a:off x="7017322" y="1552190"/>
            <a:ext cx="6752523" cy="780428"/>
          </a:xfrm>
          <a:prstGeom prst="rect">
            <a:avLst/>
          </a:prstGeom>
        </p:spPr>
        <p:txBody>
          <a:bodyPr lIns="0" tIns="0" rIns="0" bIns="0" rtlCol="0" anchor="t">
            <a:spAutoFit/>
          </a:bodyPr>
          <a:lstStyle/>
          <a:p>
            <a:pPr marL="0" lvl="0" indent="0" algn="l">
              <a:lnSpc>
                <a:spcPts val="6156"/>
              </a:lnSpc>
              <a:spcBef>
                <a:spcPct val="0"/>
              </a:spcBef>
            </a:pPr>
            <a:r>
              <a:rPr lang="en-US" sz="5130" b="1">
                <a:solidFill>
                  <a:srgbClr val="E5645E"/>
                </a:solidFill>
                <a:latin typeface="Saira Bold"/>
                <a:ea typeface="Saira Bold"/>
                <a:cs typeface="Saira Bold"/>
                <a:sym typeface="Saira Bold"/>
              </a:rPr>
              <a:t>Cài đặt thuật toán</a:t>
            </a:r>
          </a:p>
        </p:txBody>
      </p:sp>
      <p:sp>
        <p:nvSpPr>
          <p:cNvPr id="10" name="TextBox 10"/>
          <p:cNvSpPr txBox="1"/>
          <p:nvPr/>
        </p:nvSpPr>
        <p:spPr>
          <a:xfrm>
            <a:off x="2107012" y="2265942"/>
            <a:ext cx="11110047" cy="1590675"/>
          </a:xfrm>
          <a:prstGeom prst="rect">
            <a:avLst/>
          </a:prstGeom>
        </p:spPr>
        <p:txBody>
          <a:bodyPr lIns="0" tIns="0" rIns="0" bIns="0" rtlCol="0" anchor="t">
            <a:spAutoFit/>
          </a:bodyPr>
          <a:lstStyle/>
          <a:p>
            <a:pPr algn="just">
              <a:lnSpc>
                <a:spcPts val="4200"/>
              </a:lnSpc>
            </a:pPr>
            <a:r>
              <a:rPr lang="en-US" sz="3000">
                <a:solidFill>
                  <a:srgbClr val="000000"/>
                </a:solidFill>
                <a:latin typeface="Asap"/>
                <a:ea typeface="Asap"/>
                <a:cs typeface="Asap"/>
                <a:sym typeface="Asap"/>
              </a:rPr>
              <a:t>Bước 5: Xây dựng code tìm danh sách các bộ phim người dùng hiện tại chưa xem và đánh giá của k người dùng gần nhất</a:t>
            </a:r>
          </a:p>
          <a:p>
            <a:pPr marL="0" lvl="0" indent="0" algn="just">
              <a:lnSpc>
                <a:spcPts val="4200"/>
              </a:lnSpc>
              <a:spcBef>
                <a:spcPct val="0"/>
              </a:spcBef>
            </a:pPr>
            <a:endParaRPr lang="en-US" sz="3000">
              <a:solidFill>
                <a:srgbClr val="000000"/>
              </a:solidFill>
              <a:latin typeface="Asap"/>
              <a:ea typeface="Asap"/>
              <a:cs typeface="Asap"/>
              <a:sym typeface="Asap"/>
            </a:endParaRPr>
          </a:p>
        </p:txBody>
      </p:sp>
      <p:sp>
        <p:nvSpPr>
          <p:cNvPr id="11" name="TextBox 11"/>
          <p:cNvSpPr txBox="1"/>
          <p:nvPr/>
        </p:nvSpPr>
        <p:spPr>
          <a:xfrm>
            <a:off x="2107012" y="6229811"/>
            <a:ext cx="11703285" cy="1590675"/>
          </a:xfrm>
          <a:prstGeom prst="rect">
            <a:avLst/>
          </a:prstGeom>
        </p:spPr>
        <p:txBody>
          <a:bodyPr lIns="0" tIns="0" rIns="0" bIns="0" rtlCol="0" anchor="t">
            <a:spAutoFit/>
          </a:bodyPr>
          <a:lstStyle/>
          <a:p>
            <a:pPr algn="just">
              <a:lnSpc>
                <a:spcPts val="4200"/>
              </a:lnSpc>
            </a:pPr>
            <a:r>
              <a:rPr lang="en-US" sz="3000">
                <a:solidFill>
                  <a:srgbClr val="000000"/>
                </a:solidFill>
                <a:latin typeface="Asap"/>
                <a:ea typeface="Asap"/>
                <a:cs typeface="Asap"/>
                <a:sym typeface="Asap"/>
              </a:rPr>
              <a:t>Bước 6: Từ danh sách các bộ phim gợi ý, chọn ra 10 bộ phim có rate giả cao nhất</a:t>
            </a:r>
          </a:p>
          <a:p>
            <a:pPr marL="0" lvl="0" indent="0" algn="just">
              <a:lnSpc>
                <a:spcPts val="4200"/>
              </a:lnSpc>
              <a:spcBef>
                <a:spcPct val="0"/>
              </a:spcBef>
            </a:pPr>
            <a:endParaRPr lang="en-US" sz="3000">
              <a:solidFill>
                <a:srgbClr val="000000"/>
              </a:solidFill>
              <a:latin typeface="Asap"/>
              <a:ea typeface="Asap"/>
              <a:cs typeface="Asap"/>
              <a:sym typeface="As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04888" y="3088014"/>
            <a:ext cx="12318420" cy="5330516"/>
            <a:chOff x="0" y="0"/>
            <a:chExt cx="16424559" cy="7107355"/>
          </a:xfrm>
        </p:grpSpPr>
        <p:grpSp>
          <p:nvGrpSpPr>
            <p:cNvPr id="4" name="Group 4"/>
            <p:cNvGrpSpPr/>
            <p:nvPr/>
          </p:nvGrpSpPr>
          <p:grpSpPr>
            <a:xfrm>
              <a:off x="127685" y="2025208"/>
              <a:ext cx="16182500" cy="4875960"/>
              <a:chOff x="0" y="0"/>
              <a:chExt cx="1844847" cy="555872"/>
            </a:xfrm>
          </p:grpSpPr>
          <p:sp>
            <p:nvSpPr>
              <p:cNvPr id="5" name="Freeform 5"/>
              <p:cNvSpPr/>
              <p:nvPr/>
            </p:nvSpPr>
            <p:spPr>
              <a:xfrm>
                <a:off x="0" y="0"/>
                <a:ext cx="1844847" cy="555872"/>
              </a:xfrm>
              <a:custGeom>
                <a:avLst/>
                <a:gdLst/>
                <a:ahLst/>
                <a:cxnLst/>
                <a:rect l="l" t="t" r="r" b="b"/>
                <a:pathLst>
                  <a:path w="1844847" h="555872">
                    <a:moveTo>
                      <a:pt x="0" y="0"/>
                    </a:moveTo>
                    <a:lnTo>
                      <a:pt x="1844847" y="0"/>
                    </a:lnTo>
                    <a:lnTo>
                      <a:pt x="1844847" y="555872"/>
                    </a:lnTo>
                    <a:lnTo>
                      <a:pt x="0" y="555872"/>
                    </a:lnTo>
                    <a:close/>
                  </a:path>
                </a:pathLst>
              </a:custGeom>
              <a:solidFill>
                <a:srgbClr val="FFFFFF"/>
              </a:solidFill>
            </p:spPr>
          </p:sp>
        </p:grpSp>
        <p:sp>
          <p:nvSpPr>
            <p:cNvPr id="6" name="Freeform 6"/>
            <p:cNvSpPr/>
            <p:nvPr/>
          </p:nvSpPr>
          <p:spPr>
            <a:xfrm>
              <a:off x="0" y="0"/>
              <a:ext cx="16424559" cy="7107355"/>
            </a:xfrm>
            <a:custGeom>
              <a:avLst/>
              <a:gdLst/>
              <a:ahLst/>
              <a:cxnLst/>
              <a:rect l="l" t="t" r="r" b="b"/>
              <a:pathLst>
                <a:path w="16424559" h="7107355">
                  <a:moveTo>
                    <a:pt x="0" y="0"/>
                  </a:moveTo>
                  <a:lnTo>
                    <a:pt x="16424559" y="0"/>
                  </a:lnTo>
                  <a:lnTo>
                    <a:pt x="16424559" y="7107355"/>
                  </a:lnTo>
                  <a:lnTo>
                    <a:pt x="0" y="7107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3789703" y="4626241"/>
            <a:ext cx="11982845" cy="3566150"/>
          </a:xfrm>
          <a:custGeom>
            <a:avLst/>
            <a:gdLst/>
            <a:ahLst/>
            <a:cxnLst/>
            <a:rect l="l" t="t" r="r" b="b"/>
            <a:pathLst>
              <a:path w="11982845" h="3566150">
                <a:moveTo>
                  <a:pt x="0" y="0"/>
                </a:moveTo>
                <a:lnTo>
                  <a:pt x="11982845" y="0"/>
                </a:lnTo>
                <a:lnTo>
                  <a:pt x="11982845" y="3566149"/>
                </a:lnTo>
                <a:lnTo>
                  <a:pt x="0" y="3566149"/>
                </a:lnTo>
                <a:lnTo>
                  <a:pt x="0" y="0"/>
                </a:lnTo>
                <a:close/>
              </a:path>
            </a:pathLst>
          </a:custGeom>
          <a:blipFill>
            <a:blip r:embed="rId6"/>
            <a:stretch>
              <a:fillRect l="-569" t="-3776" r="-1842" b="-6341"/>
            </a:stretch>
          </a:blipFill>
        </p:spPr>
      </p:sp>
      <p:sp>
        <p:nvSpPr>
          <p:cNvPr id="8" name="TextBox 8"/>
          <p:cNvSpPr txBox="1"/>
          <p:nvPr/>
        </p:nvSpPr>
        <p:spPr>
          <a:xfrm>
            <a:off x="5249974" y="1588611"/>
            <a:ext cx="8793117" cy="1181100"/>
          </a:xfrm>
          <a:prstGeom prst="rect">
            <a:avLst/>
          </a:prstGeom>
        </p:spPr>
        <p:txBody>
          <a:bodyPr lIns="0" tIns="0" rIns="0" bIns="0" rtlCol="0" anchor="t">
            <a:spAutoFit/>
          </a:bodyPr>
          <a:lstStyle/>
          <a:p>
            <a:pPr marL="0" lvl="0" indent="0" algn="l">
              <a:lnSpc>
                <a:spcPts val="9360"/>
              </a:lnSpc>
              <a:spcBef>
                <a:spcPct val="0"/>
              </a:spcBef>
            </a:pPr>
            <a:r>
              <a:rPr lang="en-US" sz="7800" b="1">
                <a:solidFill>
                  <a:srgbClr val="E5645E"/>
                </a:solidFill>
                <a:latin typeface="Saira Bold"/>
                <a:ea typeface="Saira Bold"/>
                <a:cs typeface="Saira Bold"/>
                <a:sym typeface="Saira Bold"/>
              </a:rPr>
              <a:t>Kết quả đạt được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08025" y="656615"/>
            <a:ext cx="13671950" cy="8973771"/>
            <a:chOff x="0" y="0"/>
            <a:chExt cx="18229267" cy="11965028"/>
          </a:xfrm>
        </p:grpSpPr>
        <p:grpSp>
          <p:nvGrpSpPr>
            <p:cNvPr id="4" name="Group 4"/>
            <p:cNvGrpSpPr/>
            <p:nvPr/>
          </p:nvGrpSpPr>
          <p:grpSpPr>
            <a:xfrm>
              <a:off x="237334" y="1710065"/>
              <a:ext cx="17818100" cy="9969500"/>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18229267" cy="11965028"/>
            </a:xfrm>
            <a:custGeom>
              <a:avLst/>
              <a:gdLst/>
              <a:ahLst/>
              <a:cxnLst/>
              <a:rect l="l" t="t" r="r" b="b"/>
              <a:pathLst>
                <a:path w="18229267" h="11965028">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2572380" y="3598889"/>
            <a:ext cx="13143240" cy="6067425"/>
          </a:xfrm>
          <a:prstGeom prst="rect">
            <a:avLst/>
          </a:prstGeom>
        </p:spPr>
        <p:txBody>
          <a:bodyPr lIns="0" tIns="0" rIns="0" bIns="0" rtlCol="0" anchor="t">
            <a:spAutoFit/>
          </a:bodyPr>
          <a:lstStyle/>
          <a:p>
            <a:pPr algn="just">
              <a:lnSpc>
                <a:spcPts val="3742"/>
              </a:lnSpc>
              <a:spcBef>
                <a:spcPct val="0"/>
              </a:spcBef>
            </a:pPr>
            <a:r>
              <a:rPr lang="en-US" sz="3118">
                <a:solidFill>
                  <a:srgbClr val="000000"/>
                </a:solidFill>
                <a:latin typeface="Saira"/>
                <a:ea typeface="Saira"/>
                <a:cs typeface="Saira"/>
                <a:sym typeface="Saira"/>
              </a:rPr>
              <a:t>1. Kết quả đạt được</a:t>
            </a:r>
          </a:p>
          <a:p>
            <a:pPr algn="just">
              <a:lnSpc>
                <a:spcPts val="3742"/>
              </a:lnSpc>
              <a:spcBef>
                <a:spcPct val="0"/>
              </a:spcBef>
            </a:pPr>
            <a:r>
              <a:rPr lang="en-US" sz="3118">
                <a:solidFill>
                  <a:srgbClr val="000000"/>
                </a:solidFill>
                <a:latin typeface="Saira"/>
                <a:ea typeface="Saira"/>
                <a:cs typeface="Saira"/>
                <a:sym typeface="Saira"/>
              </a:rPr>
              <a:t>- Sự hiểu biết về thuật toán KNN cơ bản tương đối tốt. </a:t>
            </a:r>
          </a:p>
          <a:p>
            <a:pPr algn="just">
              <a:lnSpc>
                <a:spcPts val="3742"/>
              </a:lnSpc>
              <a:spcBef>
                <a:spcPct val="0"/>
              </a:spcBef>
            </a:pPr>
            <a:r>
              <a:rPr lang="en-US" sz="3118">
                <a:solidFill>
                  <a:srgbClr val="000000"/>
                </a:solidFill>
                <a:latin typeface="Saira"/>
                <a:ea typeface="Saira"/>
                <a:cs typeface="Saira"/>
                <a:sym typeface="Saira"/>
              </a:rPr>
              <a:t>- Hiểu biết thêm về AI, ứng dụng của của Machine Learning vào đời sống công nghệ hiện đại.</a:t>
            </a:r>
          </a:p>
          <a:p>
            <a:pPr algn="just">
              <a:lnSpc>
                <a:spcPts val="3742"/>
              </a:lnSpc>
              <a:spcBef>
                <a:spcPct val="0"/>
              </a:spcBef>
            </a:pPr>
            <a:r>
              <a:rPr lang="en-US" sz="3118">
                <a:solidFill>
                  <a:srgbClr val="000000"/>
                </a:solidFill>
                <a:latin typeface="Saira"/>
                <a:ea typeface="Saira"/>
                <a:cs typeface="Saira"/>
                <a:sym typeface="Saira"/>
              </a:rPr>
              <a:t>- Làm quen ngôn ngữ lập trình Python</a:t>
            </a:r>
          </a:p>
          <a:p>
            <a:pPr algn="just">
              <a:lnSpc>
                <a:spcPts val="3742"/>
              </a:lnSpc>
              <a:spcBef>
                <a:spcPct val="0"/>
              </a:spcBef>
            </a:pPr>
            <a:r>
              <a:rPr lang="en-US" sz="3118">
                <a:solidFill>
                  <a:srgbClr val="000000"/>
                </a:solidFill>
                <a:latin typeface="Saira"/>
                <a:ea typeface="Saira"/>
                <a:cs typeface="Saira"/>
                <a:sym typeface="Saira"/>
              </a:rPr>
              <a:t>- Áp dụng được kiến thức đã học vào bài toán thực tiễn (ứng dụng gợi ý phim) </a:t>
            </a:r>
          </a:p>
          <a:p>
            <a:pPr algn="just">
              <a:lnSpc>
                <a:spcPts val="3742"/>
              </a:lnSpc>
              <a:spcBef>
                <a:spcPct val="0"/>
              </a:spcBef>
            </a:pPr>
            <a:r>
              <a:rPr lang="en-US" sz="3118">
                <a:solidFill>
                  <a:srgbClr val="000000"/>
                </a:solidFill>
                <a:latin typeface="Saira"/>
                <a:ea typeface="Saira"/>
                <a:cs typeface="Saira"/>
                <a:sym typeface="Saira"/>
              </a:rPr>
              <a:t>2. Hạn chế</a:t>
            </a:r>
          </a:p>
          <a:p>
            <a:pPr algn="just">
              <a:lnSpc>
                <a:spcPts val="3742"/>
              </a:lnSpc>
              <a:spcBef>
                <a:spcPct val="0"/>
              </a:spcBef>
            </a:pPr>
            <a:r>
              <a:rPr lang="en-US" sz="3118">
                <a:solidFill>
                  <a:srgbClr val="000000"/>
                </a:solidFill>
                <a:latin typeface="Saira"/>
                <a:ea typeface="Saira"/>
                <a:cs typeface="Saira"/>
                <a:sym typeface="Saira"/>
              </a:rPr>
              <a:t>- Thuật toán KNN còn phụ thuộc nhiều vào hệ số K.</a:t>
            </a:r>
          </a:p>
          <a:p>
            <a:pPr algn="just">
              <a:lnSpc>
                <a:spcPts val="3742"/>
              </a:lnSpc>
              <a:spcBef>
                <a:spcPct val="0"/>
              </a:spcBef>
            </a:pPr>
            <a:r>
              <a:rPr lang="en-US" sz="3118">
                <a:solidFill>
                  <a:srgbClr val="000000"/>
                </a:solidFill>
                <a:latin typeface="Saira"/>
                <a:ea typeface="Saira"/>
                <a:cs typeface="Saira"/>
                <a:sym typeface="Saira"/>
              </a:rPr>
              <a:t>- Kết quả đưa ra có sự thay đổi (vì các điểm xét lấy ngẫu nhiên).</a:t>
            </a:r>
          </a:p>
          <a:p>
            <a:pPr algn="just">
              <a:lnSpc>
                <a:spcPts val="3742"/>
              </a:lnSpc>
              <a:spcBef>
                <a:spcPct val="0"/>
              </a:spcBef>
            </a:pPr>
            <a:endParaRPr lang="en-US" sz="3118">
              <a:solidFill>
                <a:srgbClr val="000000"/>
              </a:solidFill>
              <a:latin typeface="Saira"/>
              <a:ea typeface="Saira"/>
              <a:cs typeface="Saira"/>
              <a:sym typeface="Saira"/>
            </a:endParaRPr>
          </a:p>
          <a:p>
            <a:pPr algn="just">
              <a:lnSpc>
                <a:spcPts val="3742"/>
              </a:lnSpc>
              <a:spcBef>
                <a:spcPct val="0"/>
              </a:spcBef>
            </a:pPr>
            <a:r>
              <a:rPr lang="en-US" sz="3118" b="1">
                <a:solidFill>
                  <a:srgbClr val="000000"/>
                </a:solidFill>
                <a:latin typeface="Saira Bold"/>
                <a:ea typeface="Saira Bold"/>
                <a:cs typeface="Saira Bold"/>
                <a:sym typeface="Saira Bold"/>
              </a:rPr>
              <a:t> </a:t>
            </a:r>
          </a:p>
          <a:p>
            <a:pPr algn="just">
              <a:lnSpc>
                <a:spcPts val="3742"/>
              </a:lnSpc>
              <a:spcBef>
                <a:spcPct val="0"/>
              </a:spcBef>
            </a:pPr>
            <a:r>
              <a:rPr lang="en-US" sz="3118" b="1">
                <a:solidFill>
                  <a:srgbClr val="000000"/>
                </a:solidFill>
                <a:latin typeface="Saira Bold"/>
                <a:ea typeface="Saira Bold"/>
                <a:cs typeface="Saira Bold"/>
                <a:sym typeface="Saira Bold"/>
              </a:rPr>
              <a:t> </a:t>
            </a:r>
          </a:p>
        </p:txBody>
      </p:sp>
      <p:sp>
        <p:nvSpPr>
          <p:cNvPr id="8" name="TextBox 8"/>
          <p:cNvSpPr txBox="1"/>
          <p:nvPr/>
        </p:nvSpPr>
        <p:spPr>
          <a:xfrm>
            <a:off x="7046528" y="2417789"/>
            <a:ext cx="4194944" cy="1181100"/>
          </a:xfrm>
          <a:prstGeom prst="rect">
            <a:avLst/>
          </a:prstGeom>
        </p:spPr>
        <p:txBody>
          <a:bodyPr lIns="0" tIns="0" rIns="0" bIns="0" rtlCol="0" anchor="t">
            <a:spAutoFit/>
          </a:bodyPr>
          <a:lstStyle/>
          <a:p>
            <a:pPr marL="0" lvl="0" indent="0" algn="l">
              <a:lnSpc>
                <a:spcPts val="9360"/>
              </a:lnSpc>
              <a:spcBef>
                <a:spcPct val="0"/>
              </a:spcBef>
            </a:pPr>
            <a:r>
              <a:rPr lang="en-US" sz="7800" b="1">
                <a:solidFill>
                  <a:srgbClr val="E5645E"/>
                </a:solidFill>
                <a:latin typeface="Saira Bold"/>
                <a:ea typeface="Saira Bold"/>
                <a:cs typeface="Saira Bold"/>
                <a:sym typeface="Saira Bold"/>
              </a:rPr>
              <a:t>Kết luận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08025" y="656615"/>
            <a:ext cx="13671950" cy="8973771"/>
            <a:chOff x="0" y="0"/>
            <a:chExt cx="18229267" cy="11965028"/>
          </a:xfrm>
        </p:grpSpPr>
        <p:grpSp>
          <p:nvGrpSpPr>
            <p:cNvPr id="4" name="Group 4"/>
            <p:cNvGrpSpPr/>
            <p:nvPr/>
          </p:nvGrpSpPr>
          <p:grpSpPr>
            <a:xfrm>
              <a:off x="237334" y="1710065"/>
              <a:ext cx="17818100" cy="9969500"/>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18229267" cy="11965028"/>
            </a:xfrm>
            <a:custGeom>
              <a:avLst/>
              <a:gdLst/>
              <a:ahLst/>
              <a:cxnLst/>
              <a:rect l="l" t="t" r="r" b="b"/>
              <a:pathLst>
                <a:path w="18229267" h="11965028">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6000935" y="2974022"/>
            <a:ext cx="2392325" cy="1961706"/>
          </a:xfrm>
          <a:custGeom>
            <a:avLst/>
            <a:gdLst/>
            <a:ahLst/>
            <a:cxnLst/>
            <a:rect l="l" t="t" r="r" b="b"/>
            <a:pathLst>
              <a:path w="2392325" h="1961706">
                <a:moveTo>
                  <a:pt x="0" y="0"/>
                </a:moveTo>
                <a:lnTo>
                  <a:pt x="2392325" y="0"/>
                </a:lnTo>
                <a:lnTo>
                  <a:pt x="2392325" y="1961706"/>
                </a:lnTo>
                <a:lnTo>
                  <a:pt x="0" y="1961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a:grpSpLocks noChangeAspect="1"/>
          </p:cNvGrpSpPr>
          <p:nvPr/>
        </p:nvGrpSpPr>
        <p:grpSpPr>
          <a:xfrm>
            <a:off x="11938935" y="2717977"/>
            <a:ext cx="5320365" cy="5321429"/>
            <a:chOff x="0" y="0"/>
            <a:chExt cx="6348730" cy="6350000"/>
          </a:xfrm>
        </p:grpSpPr>
        <p:sp>
          <p:nvSpPr>
            <p:cNvPr id="9" name="Freeform 9"/>
            <p:cNvSpPr/>
            <p:nvPr/>
          </p:nvSpPr>
          <p:spPr>
            <a:xfrm>
              <a:off x="12700" y="524510"/>
              <a:ext cx="6324600" cy="5812790"/>
            </a:xfrm>
            <a:custGeom>
              <a:avLst/>
              <a:gdLst/>
              <a:ahLst/>
              <a:cxnLst/>
              <a:rect l="l" t="t" r="r" b="b"/>
              <a:pathLst>
                <a:path w="6324600" h="5812790">
                  <a:moveTo>
                    <a:pt x="6323330" y="591820"/>
                  </a:moveTo>
                  <a:lnTo>
                    <a:pt x="6324600" y="5812790"/>
                  </a:lnTo>
                  <a:lnTo>
                    <a:pt x="6324600" y="5812790"/>
                  </a:lnTo>
                  <a:lnTo>
                    <a:pt x="0" y="5812790"/>
                  </a:lnTo>
                  <a:lnTo>
                    <a:pt x="0" y="0"/>
                  </a:lnTo>
                  <a:lnTo>
                    <a:pt x="6323330" y="0"/>
                  </a:lnTo>
                  <a:moveTo>
                    <a:pt x="6323330" y="0"/>
                  </a:moveTo>
                  <a:lnTo>
                    <a:pt x="6323330" y="591820"/>
                  </a:lnTo>
                </a:path>
              </a:pathLst>
            </a:custGeom>
            <a:blipFill>
              <a:blip r:embed="rId8"/>
              <a:stretch>
                <a:fillRect t="-49080" b="-14228"/>
              </a:stretch>
            </a:blipFill>
          </p:spPr>
        </p:sp>
        <p:sp>
          <p:nvSpPr>
            <p:cNvPr id="10" name="Freeform 10"/>
            <p:cNvSpPr/>
            <p:nvPr/>
          </p:nvSpPr>
          <p:spPr>
            <a:xfrm>
              <a:off x="12700" y="12700"/>
              <a:ext cx="6324600" cy="511810"/>
            </a:xfrm>
            <a:custGeom>
              <a:avLst/>
              <a:gdLst/>
              <a:ahLst/>
              <a:cxnLst/>
              <a:rect l="l" t="t" r="r" b="b"/>
              <a:pathLst>
                <a:path w="6324600" h="511810">
                  <a:moveTo>
                    <a:pt x="6323330" y="0"/>
                  </a:moveTo>
                  <a:lnTo>
                    <a:pt x="6323330" y="232410"/>
                  </a:lnTo>
                  <a:moveTo>
                    <a:pt x="6323330" y="232410"/>
                  </a:moveTo>
                  <a:lnTo>
                    <a:pt x="6324600" y="511810"/>
                  </a:lnTo>
                  <a:lnTo>
                    <a:pt x="6324600" y="511810"/>
                  </a:lnTo>
                  <a:lnTo>
                    <a:pt x="0" y="511810"/>
                  </a:lnTo>
                  <a:lnTo>
                    <a:pt x="0" y="0"/>
                  </a:lnTo>
                  <a:lnTo>
                    <a:pt x="6323330" y="0"/>
                  </a:lnTo>
                </a:path>
              </a:pathLst>
            </a:custGeom>
            <a:solidFill>
              <a:srgbClr val="F6BBB7"/>
            </a:solidFill>
          </p:spPr>
        </p:sp>
        <p:sp>
          <p:nvSpPr>
            <p:cNvPr id="11" name="Freeform 11"/>
            <p:cNvSpPr/>
            <p:nvPr/>
          </p:nvSpPr>
          <p:spPr>
            <a:xfrm>
              <a:off x="5062220" y="129540"/>
              <a:ext cx="1275080" cy="6207760"/>
            </a:xfrm>
            <a:custGeom>
              <a:avLst/>
              <a:gdLst/>
              <a:ahLst/>
              <a:cxnLst/>
              <a:rect l="l" t="t" r="r" b="b"/>
              <a:pathLst>
                <a:path w="1275080" h="6207760">
                  <a:moveTo>
                    <a:pt x="1275080" y="6207760"/>
                  </a:moveTo>
                  <a:lnTo>
                    <a:pt x="1037590" y="6207760"/>
                  </a:lnTo>
                  <a:lnTo>
                    <a:pt x="1037590" y="394970"/>
                  </a:lnTo>
                  <a:lnTo>
                    <a:pt x="1275080" y="394970"/>
                  </a:lnTo>
                  <a:lnTo>
                    <a:pt x="1275080" y="6207760"/>
                  </a:lnTo>
                  <a:close/>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6BBB7"/>
            </a:solidFill>
          </p:spPr>
        </p:sp>
        <p:sp>
          <p:nvSpPr>
            <p:cNvPr id="12" name="Freeform 12"/>
            <p:cNvSpPr/>
            <p:nvPr/>
          </p:nvSpPr>
          <p:spPr>
            <a:xfrm>
              <a:off x="6099810" y="1642110"/>
              <a:ext cx="237490" cy="2237740"/>
            </a:xfrm>
            <a:custGeom>
              <a:avLst/>
              <a:gdLst/>
              <a:ahLst/>
              <a:cxnLst/>
              <a:rect l="l" t="t" r="r" b="b"/>
              <a:pathLst>
                <a:path w="237490" h="2237740">
                  <a:moveTo>
                    <a:pt x="237490" y="0"/>
                  </a:moveTo>
                  <a:lnTo>
                    <a:pt x="237490" y="2237740"/>
                  </a:lnTo>
                  <a:lnTo>
                    <a:pt x="0" y="2237740"/>
                  </a:lnTo>
                  <a:lnTo>
                    <a:pt x="0" y="0"/>
                  </a:lnTo>
                  <a:moveTo>
                    <a:pt x="0" y="0"/>
                  </a:moveTo>
                  <a:lnTo>
                    <a:pt x="237490" y="0"/>
                  </a:lnTo>
                </a:path>
              </a:pathLst>
            </a:custGeom>
            <a:solidFill>
              <a:srgbClr val="FFECC9"/>
            </a:solidFill>
          </p:spPr>
        </p:sp>
        <p:sp>
          <p:nvSpPr>
            <p:cNvPr id="13" name="Freeform 13"/>
            <p:cNvSpPr/>
            <p:nvPr/>
          </p:nvSpPr>
          <p:spPr>
            <a:xfrm>
              <a:off x="0" y="0"/>
              <a:ext cx="6348730" cy="6350000"/>
            </a:xfrm>
            <a:custGeom>
              <a:avLst/>
              <a:gdLst/>
              <a:ahLst/>
              <a:cxnLst/>
              <a:rect l="l" t="t" r="r" b="b"/>
              <a:pathLst>
                <a:path w="6348730" h="6350000">
                  <a:moveTo>
                    <a:pt x="12700" y="6350000"/>
                  </a:moveTo>
                  <a:cubicBezTo>
                    <a:pt x="6350" y="6350000"/>
                    <a:pt x="0" y="6344920"/>
                    <a:pt x="0" y="6337300"/>
                  </a:cubicBezTo>
                  <a:lnTo>
                    <a:pt x="0" y="12700"/>
                  </a:lnTo>
                  <a:cubicBezTo>
                    <a:pt x="0" y="6350"/>
                    <a:pt x="6350" y="0"/>
                    <a:pt x="12700" y="0"/>
                  </a:cubicBezTo>
                  <a:lnTo>
                    <a:pt x="6337300" y="0"/>
                  </a:lnTo>
                  <a:cubicBezTo>
                    <a:pt x="6341110" y="0"/>
                    <a:pt x="6344920" y="1270"/>
                    <a:pt x="6346190" y="5080"/>
                  </a:cubicBezTo>
                  <a:cubicBezTo>
                    <a:pt x="6348730" y="7620"/>
                    <a:pt x="6348730" y="10160"/>
                    <a:pt x="6348730" y="13970"/>
                  </a:cubicBezTo>
                  <a:lnTo>
                    <a:pt x="6348730" y="524510"/>
                  </a:lnTo>
                  <a:lnTo>
                    <a:pt x="6348730" y="6337300"/>
                  </a:lnTo>
                  <a:cubicBezTo>
                    <a:pt x="6348730" y="6343650"/>
                    <a:pt x="6343650" y="6350000"/>
                    <a:pt x="6336030" y="6350000"/>
                  </a:cubicBezTo>
                  <a:lnTo>
                    <a:pt x="12700" y="6350000"/>
                  </a:lnTo>
                  <a:close/>
                  <a:moveTo>
                    <a:pt x="6323330" y="6323330"/>
                  </a:moveTo>
                  <a:lnTo>
                    <a:pt x="6323330" y="3892550"/>
                  </a:lnTo>
                  <a:lnTo>
                    <a:pt x="6112510" y="3892550"/>
                  </a:lnTo>
                  <a:lnTo>
                    <a:pt x="6112510" y="6323330"/>
                  </a:lnTo>
                  <a:lnTo>
                    <a:pt x="6323330" y="6323330"/>
                  </a:lnTo>
                  <a:close/>
                  <a:moveTo>
                    <a:pt x="6085840" y="6323330"/>
                  </a:moveTo>
                  <a:lnTo>
                    <a:pt x="6085840" y="537210"/>
                  </a:lnTo>
                  <a:lnTo>
                    <a:pt x="26670" y="537210"/>
                  </a:lnTo>
                  <a:lnTo>
                    <a:pt x="26670" y="6323330"/>
                  </a:lnTo>
                  <a:lnTo>
                    <a:pt x="6085840" y="6323330"/>
                  </a:lnTo>
                  <a:close/>
                  <a:moveTo>
                    <a:pt x="6323330" y="3865880"/>
                  </a:moveTo>
                  <a:lnTo>
                    <a:pt x="6323330" y="1656080"/>
                  </a:lnTo>
                  <a:lnTo>
                    <a:pt x="6112510" y="1656080"/>
                  </a:lnTo>
                  <a:lnTo>
                    <a:pt x="6112510" y="3865880"/>
                  </a:lnTo>
                  <a:lnTo>
                    <a:pt x="6323330" y="3865880"/>
                  </a:lnTo>
                  <a:close/>
                  <a:moveTo>
                    <a:pt x="6323330" y="1629410"/>
                  </a:moveTo>
                  <a:lnTo>
                    <a:pt x="6323330" y="537210"/>
                  </a:lnTo>
                  <a:lnTo>
                    <a:pt x="6112510" y="537210"/>
                  </a:lnTo>
                  <a:lnTo>
                    <a:pt x="6112510" y="1629410"/>
                  </a:lnTo>
                  <a:lnTo>
                    <a:pt x="6323330" y="1629410"/>
                  </a:lnTo>
                  <a:close/>
                  <a:moveTo>
                    <a:pt x="6324600" y="511810"/>
                  </a:moveTo>
                  <a:lnTo>
                    <a:pt x="6324600" y="26670"/>
                  </a:lnTo>
                  <a:lnTo>
                    <a:pt x="26670" y="26670"/>
                  </a:lnTo>
                  <a:lnTo>
                    <a:pt x="26670" y="511810"/>
                  </a:lnTo>
                  <a:lnTo>
                    <a:pt x="6324600" y="511810"/>
                  </a:lnTo>
                  <a:close/>
                  <a:moveTo>
                    <a:pt x="5888990" y="421640"/>
                  </a:moveTo>
                  <a:cubicBezTo>
                    <a:pt x="5882640" y="421640"/>
                    <a:pt x="5876290" y="416560"/>
                    <a:pt x="5876290" y="408940"/>
                  </a:cubicBezTo>
                  <a:lnTo>
                    <a:pt x="5876290" y="129540"/>
                  </a:lnTo>
                  <a:cubicBezTo>
                    <a:pt x="5876290" y="121920"/>
                    <a:pt x="5882640" y="116840"/>
                    <a:pt x="5888990" y="116840"/>
                  </a:cubicBezTo>
                  <a:lnTo>
                    <a:pt x="6168390" y="116840"/>
                  </a:lnTo>
                  <a:cubicBezTo>
                    <a:pt x="6174740" y="116840"/>
                    <a:pt x="6181090" y="121920"/>
                    <a:pt x="6181090" y="129540"/>
                  </a:cubicBezTo>
                  <a:lnTo>
                    <a:pt x="6181090" y="408940"/>
                  </a:lnTo>
                  <a:cubicBezTo>
                    <a:pt x="6181090" y="415290"/>
                    <a:pt x="6176010" y="421640"/>
                    <a:pt x="6168390" y="421640"/>
                  </a:cubicBezTo>
                  <a:lnTo>
                    <a:pt x="5888990" y="421640"/>
                  </a:lnTo>
                  <a:close/>
                  <a:moveTo>
                    <a:pt x="6155690" y="394970"/>
                  </a:moveTo>
                  <a:lnTo>
                    <a:pt x="6155690" y="142240"/>
                  </a:lnTo>
                  <a:lnTo>
                    <a:pt x="5902960" y="142240"/>
                  </a:lnTo>
                  <a:lnTo>
                    <a:pt x="5902960" y="394970"/>
                  </a:lnTo>
                  <a:cubicBezTo>
                    <a:pt x="5902960" y="394970"/>
                    <a:pt x="6155690" y="394970"/>
                    <a:pt x="6155690" y="394970"/>
                  </a:cubicBezTo>
                  <a:close/>
                  <a:moveTo>
                    <a:pt x="5476240" y="421640"/>
                  </a:moveTo>
                  <a:cubicBezTo>
                    <a:pt x="5469890" y="421640"/>
                    <a:pt x="5463540" y="416560"/>
                    <a:pt x="5463540" y="408940"/>
                  </a:cubicBezTo>
                  <a:lnTo>
                    <a:pt x="5463540" y="129540"/>
                  </a:lnTo>
                  <a:cubicBezTo>
                    <a:pt x="5463540" y="123190"/>
                    <a:pt x="5468620" y="116840"/>
                    <a:pt x="5476240" y="116840"/>
                  </a:cubicBezTo>
                  <a:lnTo>
                    <a:pt x="5755640" y="116840"/>
                  </a:lnTo>
                  <a:cubicBezTo>
                    <a:pt x="5760720" y="116840"/>
                    <a:pt x="5764530" y="118110"/>
                    <a:pt x="5765800" y="120650"/>
                  </a:cubicBezTo>
                  <a:cubicBezTo>
                    <a:pt x="5768340" y="123190"/>
                    <a:pt x="5768340" y="125730"/>
                    <a:pt x="5768340" y="129540"/>
                  </a:cubicBezTo>
                  <a:lnTo>
                    <a:pt x="5768340" y="407670"/>
                  </a:lnTo>
                  <a:cubicBezTo>
                    <a:pt x="5768340" y="414020"/>
                    <a:pt x="5763260" y="420370"/>
                    <a:pt x="5755640" y="420370"/>
                  </a:cubicBezTo>
                  <a:lnTo>
                    <a:pt x="5476240" y="420370"/>
                  </a:lnTo>
                  <a:lnTo>
                    <a:pt x="5476240" y="421640"/>
                  </a:lnTo>
                  <a:close/>
                  <a:moveTo>
                    <a:pt x="5741670" y="394970"/>
                  </a:moveTo>
                  <a:lnTo>
                    <a:pt x="5741670" y="142240"/>
                  </a:lnTo>
                  <a:lnTo>
                    <a:pt x="5488940" y="142240"/>
                  </a:lnTo>
                  <a:lnTo>
                    <a:pt x="5488940" y="394970"/>
                  </a:lnTo>
                  <a:cubicBezTo>
                    <a:pt x="5488940" y="394970"/>
                    <a:pt x="5741670" y="394970"/>
                    <a:pt x="5741670" y="394970"/>
                  </a:cubicBezTo>
                  <a:close/>
                  <a:moveTo>
                    <a:pt x="5062220" y="421640"/>
                  </a:moveTo>
                  <a:cubicBezTo>
                    <a:pt x="5055870" y="421640"/>
                    <a:pt x="5049520" y="416560"/>
                    <a:pt x="5049520" y="408940"/>
                  </a:cubicBezTo>
                  <a:lnTo>
                    <a:pt x="5049520" y="129540"/>
                  </a:lnTo>
                  <a:cubicBezTo>
                    <a:pt x="5049520" y="123190"/>
                    <a:pt x="5054600" y="116840"/>
                    <a:pt x="5062220" y="116840"/>
                  </a:cubicBezTo>
                  <a:lnTo>
                    <a:pt x="5341620" y="116840"/>
                  </a:lnTo>
                  <a:cubicBezTo>
                    <a:pt x="5346700" y="116840"/>
                    <a:pt x="5350510" y="118110"/>
                    <a:pt x="5351780" y="120650"/>
                  </a:cubicBezTo>
                  <a:cubicBezTo>
                    <a:pt x="5354320" y="123190"/>
                    <a:pt x="5354320" y="125730"/>
                    <a:pt x="5354320" y="129540"/>
                  </a:cubicBezTo>
                  <a:lnTo>
                    <a:pt x="5354320" y="407670"/>
                  </a:lnTo>
                  <a:cubicBezTo>
                    <a:pt x="5354320" y="414020"/>
                    <a:pt x="5349240" y="420370"/>
                    <a:pt x="5341620" y="420370"/>
                  </a:cubicBezTo>
                  <a:lnTo>
                    <a:pt x="5062220" y="420370"/>
                  </a:lnTo>
                  <a:lnTo>
                    <a:pt x="5062220" y="421640"/>
                  </a:lnTo>
                  <a:close/>
                  <a:moveTo>
                    <a:pt x="5328920" y="394970"/>
                  </a:moveTo>
                  <a:lnTo>
                    <a:pt x="5328920" y="142240"/>
                  </a:lnTo>
                  <a:lnTo>
                    <a:pt x="5076190" y="142240"/>
                  </a:lnTo>
                  <a:lnTo>
                    <a:pt x="5076190" y="394970"/>
                  </a:lnTo>
                  <a:cubicBezTo>
                    <a:pt x="5076190" y="394970"/>
                    <a:pt x="5328920" y="394970"/>
                    <a:pt x="5328920" y="394970"/>
                  </a:cubicBezTo>
                  <a:close/>
                  <a:moveTo>
                    <a:pt x="6098540" y="351790"/>
                  </a:moveTo>
                  <a:cubicBezTo>
                    <a:pt x="6096000" y="351790"/>
                    <a:pt x="6092190" y="350520"/>
                    <a:pt x="6089650" y="349250"/>
                  </a:cubicBezTo>
                  <a:lnTo>
                    <a:pt x="6028690" y="288290"/>
                  </a:lnTo>
                  <a:lnTo>
                    <a:pt x="5967730" y="349250"/>
                  </a:lnTo>
                  <a:cubicBezTo>
                    <a:pt x="5963920" y="353060"/>
                    <a:pt x="5961380" y="353060"/>
                    <a:pt x="5958840" y="353060"/>
                  </a:cubicBezTo>
                  <a:cubicBezTo>
                    <a:pt x="5956300" y="353060"/>
                    <a:pt x="5952490" y="351790"/>
                    <a:pt x="5949950" y="350520"/>
                  </a:cubicBezTo>
                  <a:cubicBezTo>
                    <a:pt x="5944870" y="345440"/>
                    <a:pt x="5944870" y="336550"/>
                    <a:pt x="5948680" y="331470"/>
                  </a:cubicBezTo>
                  <a:lnTo>
                    <a:pt x="6009640" y="270510"/>
                  </a:lnTo>
                  <a:lnTo>
                    <a:pt x="5948680" y="209550"/>
                  </a:lnTo>
                  <a:cubicBezTo>
                    <a:pt x="5943600" y="204470"/>
                    <a:pt x="5943600" y="195580"/>
                    <a:pt x="5948680" y="190500"/>
                  </a:cubicBezTo>
                  <a:cubicBezTo>
                    <a:pt x="5951220" y="187960"/>
                    <a:pt x="5953760" y="186690"/>
                    <a:pt x="5957570" y="186690"/>
                  </a:cubicBezTo>
                  <a:cubicBezTo>
                    <a:pt x="5961380" y="186690"/>
                    <a:pt x="5965190" y="187960"/>
                    <a:pt x="5966460" y="190500"/>
                  </a:cubicBezTo>
                  <a:lnTo>
                    <a:pt x="6027420" y="251460"/>
                  </a:lnTo>
                  <a:lnTo>
                    <a:pt x="6088380" y="190500"/>
                  </a:lnTo>
                  <a:cubicBezTo>
                    <a:pt x="6090920" y="187960"/>
                    <a:pt x="6093460" y="186690"/>
                    <a:pt x="6097270" y="186690"/>
                  </a:cubicBezTo>
                  <a:cubicBezTo>
                    <a:pt x="6101080" y="186690"/>
                    <a:pt x="6104890" y="187960"/>
                    <a:pt x="6106160" y="190500"/>
                  </a:cubicBezTo>
                  <a:cubicBezTo>
                    <a:pt x="6108700" y="193040"/>
                    <a:pt x="6109970" y="196850"/>
                    <a:pt x="6109970" y="201930"/>
                  </a:cubicBezTo>
                  <a:cubicBezTo>
                    <a:pt x="6109970" y="205740"/>
                    <a:pt x="6108700" y="208280"/>
                    <a:pt x="6106160" y="209550"/>
                  </a:cubicBezTo>
                  <a:lnTo>
                    <a:pt x="6046470" y="269240"/>
                  </a:lnTo>
                  <a:lnTo>
                    <a:pt x="6107430" y="330200"/>
                  </a:lnTo>
                  <a:cubicBezTo>
                    <a:pt x="6112510" y="335280"/>
                    <a:pt x="6112510" y="344170"/>
                    <a:pt x="6107430" y="349250"/>
                  </a:cubicBezTo>
                  <a:cubicBezTo>
                    <a:pt x="6104890" y="351790"/>
                    <a:pt x="6101080" y="351790"/>
                    <a:pt x="6098540" y="351790"/>
                  </a:cubicBezTo>
                  <a:close/>
                  <a:moveTo>
                    <a:pt x="5538470" y="351790"/>
                  </a:moveTo>
                  <a:cubicBezTo>
                    <a:pt x="5532120" y="351790"/>
                    <a:pt x="5525770" y="345440"/>
                    <a:pt x="5525770" y="339090"/>
                  </a:cubicBezTo>
                  <a:lnTo>
                    <a:pt x="5525770" y="199390"/>
                  </a:lnTo>
                  <a:cubicBezTo>
                    <a:pt x="5525770" y="193040"/>
                    <a:pt x="5530850" y="186690"/>
                    <a:pt x="5538470" y="186690"/>
                  </a:cubicBezTo>
                  <a:lnTo>
                    <a:pt x="5692140" y="186690"/>
                  </a:lnTo>
                  <a:cubicBezTo>
                    <a:pt x="5698490" y="186690"/>
                    <a:pt x="5704840" y="191770"/>
                    <a:pt x="5704840" y="199390"/>
                  </a:cubicBezTo>
                  <a:lnTo>
                    <a:pt x="5704840" y="339090"/>
                  </a:lnTo>
                  <a:cubicBezTo>
                    <a:pt x="5704840" y="345440"/>
                    <a:pt x="5699760" y="351790"/>
                    <a:pt x="5692140" y="351790"/>
                  </a:cubicBezTo>
                  <a:lnTo>
                    <a:pt x="5538470" y="351790"/>
                  </a:lnTo>
                  <a:close/>
                  <a:moveTo>
                    <a:pt x="5679440" y="325120"/>
                  </a:moveTo>
                  <a:lnTo>
                    <a:pt x="5679440" y="245110"/>
                  </a:lnTo>
                  <a:lnTo>
                    <a:pt x="5551170" y="245110"/>
                  </a:lnTo>
                  <a:lnTo>
                    <a:pt x="5551170" y="325120"/>
                  </a:lnTo>
                  <a:cubicBezTo>
                    <a:pt x="5551170" y="325120"/>
                    <a:pt x="5679440" y="325120"/>
                    <a:pt x="5679440" y="325120"/>
                  </a:cubicBezTo>
                  <a:close/>
                  <a:moveTo>
                    <a:pt x="5116830" y="351790"/>
                  </a:moveTo>
                  <a:cubicBezTo>
                    <a:pt x="5109210" y="351790"/>
                    <a:pt x="5104130" y="345440"/>
                    <a:pt x="5104130" y="339090"/>
                  </a:cubicBezTo>
                  <a:cubicBezTo>
                    <a:pt x="5104130" y="331470"/>
                    <a:pt x="5110480" y="326390"/>
                    <a:pt x="5116830" y="326390"/>
                  </a:cubicBezTo>
                  <a:lnTo>
                    <a:pt x="5288280" y="326390"/>
                  </a:lnTo>
                  <a:cubicBezTo>
                    <a:pt x="5295900" y="326390"/>
                    <a:pt x="5300980" y="332740"/>
                    <a:pt x="5300980" y="339090"/>
                  </a:cubicBezTo>
                  <a:cubicBezTo>
                    <a:pt x="5300980" y="346710"/>
                    <a:pt x="5294630" y="351790"/>
                    <a:pt x="5288280" y="351790"/>
                  </a:cubicBezTo>
                  <a:lnTo>
                    <a:pt x="5116830" y="351790"/>
                  </a:lnTo>
                  <a:close/>
                </a:path>
              </a:pathLst>
            </a:custGeom>
            <a:solidFill>
              <a:srgbClr val="E5645E"/>
            </a:solidFill>
          </p:spPr>
        </p:sp>
      </p:grpSp>
      <p:sp>
        <p:nvSpPr>
          <p:cNvPr id="14" name="TextBox 14"/>
          <p:cNvSpPr txBox="1"/>
          <p:nvPr/>
        </p:nvSpPr>
        <p:spPr>
          <a:xfrm>
            <a:off x="3289171" y="5378691"/>
            <a:ext cx="7815853" cy="1181100"/>
          </a:xfrm>
          <a:prstGeom prst="rect">
            <a:avLst/>
          </a:prstGeom>
        </p:spPr>
        <p:txBody>
          <a:bodyPr lIns="0" tIns="0" rIns="0" bIns="0" rtlCol="0" anchor="t">
            <a:spAutoFit/>
          </a:bodyPr>
          <a:lstStyle/>
          <a:p>
            <a:pPr algn="ctr">
              <a:lnSpc>
                <a:spcPts val="9360"/>
              </a:lnSpc>
              <a:spcBef>
                <a:spcPct val="0"/>
              </a:spcBef>
            </a:pPr>
            <a:r>
              <a:rPr lang="en-US" sz="7800" b="1">
                <a:solidFill>
                  <a:srgbClr val="E5645E"/>
                </a:solidFill>
                <a:latin typeface="Saira Bold"/>
                <a:ea typeface="Saira Bold"/>
                <a:cs typeface="Saira Bold"/>
                <a:sym typeface="Saira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p:nvPr/>
        </p:nvGrpSpPr>
        <p:grpSpPr>
          <a:xfrm>
            <a:off x="1970948" y="1542493"/>
            <a:ext cx="14280979" cy="6179769"/>
            <a:chOff x="0" y="0"/>
            <a:chExt cx="19041306" cy="8239692"/>
          </a:xfrm>
        </p:grpSpPr>
        <p:grpSp>
          <p:nvGrpSpPr>
            <p:cNvPr id="3" name="Group 3"/>
            <p:cNvGrpSpPr/>
            <p:nvPr/>
          </p:nvGrpSpPr>
          <p:grpSpPr>
            <a:xfrm>
              <a:off x="148027" y="2347862"/>
              <a:ext cx="18760682" cy="5652794"/>
              <a:chOff x="0" y="0"/>
              <a:chExt cx="1844847" cy="555872"/>
            </a:xfrm>
          </p:grpSpPr>
          <p:sp>
            <p:nvSpPr>
              <p:cNvPr id="4" name="Freeform 4"/>
              <p:cNvSpPr/>
              <p:nvPr/>
            </p:nvSpPr>
            <p:spPr>
              <a:xfrm>
                <a:off x="0" y="0"/>
                <a:ext cx="1844847" cy="555872"/>
              </a:xfrm>
              <a:custGeom>
                <a:avLst/>
                <a:gdLst/>
                <a:ahLst/>
                <a:cxnLst/>
                <a:rect l="l" t="t" r="r" b="b"/>
                <a:pathLst>
                  <a:path w="1844847" h="555872">
                    <a:moveTo>
                      <a:pt x="0" y="0"/>
                    </a:moveTo>
                    <a:lnTo>
                      <a:pt x="1844847" y="0"/>
                    </a:lnTo>
                    <a:lnTo>
                      <a:pt x="1844847" y="555872"/>
                    </a:lnTo>
                    <a:lnTo>
                      <a:pt x="0" y="555872"/>
                    </a:lnTo>
                    <a:close/>
                  </a:path>
                </a:pathLst>
              </a:custGeom>
              <a:solidFill>
                <a:srgbClr val="FFFFFF"/>
              </a:solidFill>
            </p:spPr>
          </p:sp>
        </p:grpSp>
        <p:sp>
          <p:nvSpPr>
            <p:cNvPr id="5" name="Freeform 5"/>
            <p:cNvSpPr/>
            <p:nvPr/>
          </p:nvSpPr>
          <p:spPr>
            <a:xfrm>
              <a:off x="0" y="0"/>
              <a:ext cx="19041306" cy="8239692"/>
            </a:xfrm>
            <a:custGeom>
              <a:avLst/>
              <a:gdLst/>
              <a:ahLst/>
              <a:cxnLst/>
              <a:rect l="l" t="t" r="r" b="b"/>
              <a:pathLst>
                <a:path w="19041306" h="8239692">
                  <a:moveTo>
                    <a:pt x="0" y="0"/>
                  </a:moveTo>
                  <a:lnTo>
                    <a:pt x="19041306" y="0"/>
                  </a:lnTo>
                  <a:lnTo>
                    <a:pt x="19041306" y="8239692"/>
                  </a:lnTo>
                  <a:lnTo>
                    <a:pt x="0" y="8239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rot="900993">
            <a:off x="15422980" y="3739552"/>
            <a:ext cx="1496488" cy="2569078"/>
          </a:xfrm>
          <a:custGeom>
            <a:avLst/>
            <a:gdLst/>
            <a:ahLst/>
            <a:cxnLst/>
            <a:rect l="l" t="t" r="r" b="b"/>
            <a:pathLst>
              <a:path w="1496488" h="2569078">
                <a:moveTo>
                  <a:pt x="0" y="0"/>
                </a:moveTo>
                <a:lnTo>
                  <a:pt x="1496488" y="0"/>
                </a:lnTo>
                <a:lnTo>
                  <a:pt x="1496488" y="2569078"/>
                </a:lnTo>
                <a:lnTo>
                  <a:pt x="0" y="2569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125270" y="3785431"/>
            <a:ext cx="9972335" cy="552450"/>
          </a:xfrm>
          <a:prstGeom prst="rect">
            <a:avLst/>
          </a:prstGeom>
        </p:spPr>
        <p:txBody>
          <a:bodyPr lIns="0" tIns="0" rIns="0" bIns="0" rtlCol="0" anchor="t">
            <a:spAutoFit/>
          </a:bodyPr>
          <a:lstStyle/>
          <a:p>
            <a:pPr algn="ctr">
              <a:lnSpc>
                <a:spcPts val="4320"/>
              </a:lnSpc>
              <a:spcBef>
                <a:spcPct val="0"/>
              </a:spcBef>
            </a:pPr>
            <a:r>
              <a:rPr lang="en-US" sz="3600" b="1">
                <a:solidFill>
                  <a:srgbClr val="E5645E"/>
                </a:solidFill>
                <a:latin typeface="Saira Bold"/>
                <a:ea typeface="Saira Bold"/>
                <a:cs typeface="Saira Bold"/>
                <a:sym typeface="Saira Bold"/>
              </a:rPr>
              <a:t>Thành viên nhóm</a:t>
            </a:r>
          </a:p>
        </p:txBody>
      </p:sp>
      <p:sp>
        <p:nvSpPr>
          <p:cNvPr id="8" name="TextBox 8"/>
          <p:cNvSpPr txBox="1"/>
          <p:nvPr/>
        </p:nvSpPr>
        <p:spPr>
          <a:xfrm>
            <a:off x="6542503" y="8793480"/>
            <a:ext cx="5202994" cy="464820"/>
          </a:xfrm>
          <a:prstGeom prst="rect">
            <a:avLst/>
          </a:prstGeom>
        </p:spPr>
        <p:txBody>
          <a:bodyPr lIns="0" tIns="0" rIns="0" bIns="0" rtlCol="0" anchor="t">
            <a:spAutoFit/>
          </a:bodyPr>
          <a:lstStyle/>
          <a:p>
            <a:pPr algn="ctr">
              <a:lnSpc>
                <a:spcPts val="3780"/>
              </a:lnSpc>
            </a:pPr>
            <a:r>
              <a:rPr lang="en-US" sz="2700" b="1" u="sng">
                <a:solidFill>
                  <a:srgbClr val="E5645E"/>
                </a:solidFill>
                <a:latin typeface="Asap Medium"/>
                <a:ea typeface="Asap Medium"/>
                <a:cs typeface="Asap Medium"/>
                <a:sym typeface="Asap Medium"/>
                <a:hlinkClick r:id="rId6" action="ppaction://hlinksldjump"/>
              </a:rPr>
              <a:t>Quay lại Trang Mục lục</a:t>
            </a:r>
          </a:p>
        </p:txBody>
      </p:sp>
      <p:sp>
        <p:nvSpPr>
          <p:cNvPr id="9" name="Freeform 9"/>
          <p:cNvSpPr/>
          <p:nvPr/>
        </p:nvSpPr>
        <p:spPr>
          <a:xfrm>
            <a:off x="1061262" y="5627905"/>
            <a:ext cx="1819372" cy="1425726"/>
          </a:xfrm>
          <a:custGeom>
            <a:avLst/>
            <a:gdLst/>
            <a:ahLst/>
            <a:cxnLst/>
            <a:rect l="l" t="t" r="r" b="b"/>
            <a:pathLst>
              <a:path w="1819372" h="1425726">
                <a:moveTo>
                  <a:pt x="0" y="0"/>
                </a:moveTo>
                <a:lnTo>
                  <a:pt x="1819372" y="0"/>
                </a:lnTo>
                <a:lnTo>
                  <a:pt x="1819372" y="1425727"/>
                </a:lnTo>
                <a:lnTo>
                  <a:pt x="0" y="14257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4012004" y="4632378"/>
            <a:ext cx="9972335" cy="2095500"/>
          </a:xfrm>
          <a:prstGeom prst="rect">
            <a:avLst/>
          </a:prstGeom>
        </p:spPr>
        <p:txBody>
          <a:bodyPr lIns="0" tIns="0" rIns="0" bIns="0" rtlCol="0" anchor="t">
            <a:spAutoFit/>
          </a:bodyPr>
          <a:lstStyle/>
          <a:p>
            <a:pPr algn="ctr">
              <a:lnSpc>
                <a:spcPts val="3360"/>
              </a:lnSpc>
            </a:pPr>
            <a:r>
              <a:rPr lang="en-US" sz="2800" b="1">
                <a:solidFill>
                  <a:srgbClr val="000000"/>
                </a:solidFill>
                <a:latin typeface="Saira Bold"/>
                <a:ea typeface="Saira Bold"/>
                <a:cs typeface="Saira Bold"/>
                <a:sym typeface="Saira Bold"/>
              </a:rPr>
              <a:t>Nguyễn Thu Chang</a:t>
            </a:r>
          </a:p>
          <a:p>
            <a:pPr algn="ctr">
              <a:lnSpc>
                <a:spcPts val="3360"/>
              </a:lnSpc>
            </a:pPr>
            <a:r>
              <a:rPr lang="en-US" sz="2800" b="1">
                <a:solidFill>
                  <a:srgbClr val="000000"/>
                </a:solidFill>
                <a:latin typeface="Saira Bold"/>
                <a:ea typeface="Saira Bold"/>
                <a:cs typeface="Saira Bold"/>
                <a:sym typeface="Saira Bold"/>
              </a:rPr>
              <a:t>Lê Thế Cường</a:t>
            </a:r>
          </a:p>
          <a:p>
            <a:pPr algn="ctr">
              <a:lnSpc>
                <a:spcPts val="3360"/>
              </a:lnSpc>
            </a:pPr>
            <a:r>
              <a:rPr lang="en-US" sz="2800" b="1">
                <a:solidFill>
                  <a:srgbClr val="000000"/>
                </a:solidFill>
                <a:latin typeface="Saira Bold"/>
                <a:ea typeface="Saira Bold"/>
                <a:cs typeface="Saira Bold"/>
                <a:sym typeface="Saira Bold"/>
              </a:rPr>
              <a:t>Trần Văn Cường</a:t>
            </a:r>
          </a:p>
          <a:p>
            <a:pPr algn="ctr">
              <a:lnSpc>
                <a:spcPts val="3360"/>
              </a:lnSpc>
            </a:pPr>
            <a:r>
              <a:rPr lang="en-US" sz="2800" b="1">
                <a:solidFill>
                  <a:srgbClr val="000000"/>
                </a:solidFill>
                <a:latin typeface="Saira Bold"/>
                <a:ea typeface="Saira Bold"/>
                <a:cs typeface="Saira Bold"/>
                <a:sym typeface="Saira Bold"/>
              </a:rPr>
              <a:t>Nguyễn Văn Đại</a:t>
            </a:r>
          </a:p>
          <a:p>
            <a:pPr algn="ctr">
              <a:lnSpc>
                <a:spcPts val="3360"/>
              </a:lnSpc>
              <a:spcBef>
                <a:spcPct val="0"/>
              </a:spcBef>
            </a:pPr>
            <a:endParaRPr lang="en-US" sz="2800" b="1">
              <a:solidFill>
                <a:srgbClr val="000000"/>
              </a:solidFill>
              <a:latin typeface="Saira Bold"/>
              <a:ea typeface="Saira Bold"/>
              <a:cs typeface="Saira Bold"/>
              <a:sym typeface="Saira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08025" y="656615"/>
            <a:ext cx="13671950" cy="8973771"/>
            <a:chOff x="0" y="0"/>
            <a:chExt cx="18229267" cy="11965028"/>
          </a:xfrm>
        </p:grpSpPr>
        <p:grpSp>
          <p:nvGrpSpPr>
            <p:cNvPr id="4" name="Group 4"/>
            <p:cNvGrpSpPr/>
            <p:nvPr/>
          </p:nvGrpSpPr>
          <p:grpSpPr>
            <a:xfrm>
              <a:off x="237334" y="1710065"/>
              <a:ext cx="17818100" cy="9969500"/>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18229267" cy="11965028"/>
            </a:xfrm>
            <a:custGeom>
              <a:avLst/>
              <a:gdLst/>
              <a:ahLst/>
              <a:cxnLst/>
              <a:rect l="l" t="t" r="r" b="b"/>
              <a:pathLst>
                <a:path w="18229267" h="11965028">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4722440" y="5013664"/>
            <a:ext cx="893374" cy="723208"/>
          </a:xfrm>
          <a:custGeom>
            <a:avLst/>
            <a:gdLst/>
            <a:ahLst/>
            <a:cxnLst/>
            <a:rect l="l" t="t" r="r" b="b"/>
            <a:pathLst>
              <a:path w="893374" h="723208">
                <a:moveTo>
                  <a:pt x="0" y="0"/>
                </a:moveTo>
                <a:lnTo>
                  <a:pt x="893374" y="0"/>
                </a:lnTo>
                <a:lnTo>
                  <a:pt x="893374" y="723208"/>
                </a:lnTo>
                <a:lnTo>
                  <a:pt x="0" y="723208"/>
                </a:lnTo>
                <a:lnTo>
                  <a:pt x="0" y="0"/>
                </a:lnTo>
                <a:close/>
              </a:path>
            </a:pathLst>
          </a:custGeom>
          <a:blipFill>
            <a:blip r:embed="rId6"/>
            <a:stretch>
              <a:fillRect/>
            </a:stretch>
          </a:blipFill>
        </p:spPr>
      </p:sp>
      <p:sp>
        <p:nvSpPr>
          <p:cNvPr id="8" name="TextBox 8"/>
          <p:cNvSpPr txBox="1"/>
          <p:nvPr/>
        </p:nvSpPr>
        <p:spPr>
          <a:xfrm>
            <a:off x="3329957" y="2334597"/>
            <a:ext cx="11671385" cy="1181100"/>
          </a:xfrm>
          <a:prstGeom prst="rect">
            <a:avLst/>
          </a:prstGeom>
        </p:spPr>
        <p:txBody>
          <a:bodyPr lIns="0" tIns="0" rIns="0" bIns="0" rtlCol="0" anchor="t">
            <a:spAutoFit/>
          </a:bodyPr>
          <a:lstStyle/>
          <a:p>
            <a:pPr marL="0" lvl="0" indent="0" algn="ctr">
              <a:lnSpc>
                <a:spcPts val="9360"/>
              </a:lnSpc>
              <a:spcBef>
                <a:spcPct val="0"/>
              </a:spcBef>
            </a:pPr>
            <a:r>
              <a:rPr lang="en-US" sz="7800" b="1">
                <a:solidFill>
                  <a:srgbClr val="E5645E"/>
                </a:solidFill>
                <a:latin typeface="Saira Bold"/>
                <a:ea typeface="Saira Bold"/>
                <a:cs typeface="Saira Bold"/>
                <a:sym typeface="Saira Bold"/>
              </a:rPr>
              <a:t>Mục lục</a:t>
            </a:r>
          </a:p>
        </p:txBody>
      </p:sp>
      <p:sp>
        <p:nvSpPr>
          <p:cNvPr id="9" name="Freeform 9"/>
          <p:cNvSpPr/>
          <p:nvPr/>
        </p:nvSpPr>
        <p:spPr>
          <a:xfrm>
            <a:off x="4722440" y="6533917"/>
            <a:ext cx="893374" cy="723208"/>
          </a:xfrm>
          <a:custGeom>
            <a:avLst/>
            <a:gdLst/>
            <a:ahLst/>
            <a:cxnLst/>
            <a:rect l="l" t="t" r="r" b="b"/>
            <a:pathLst>
              <a:path w="893374" h="723208">
                <a:moveTo>
                  <a:pt x="0" y="0"/>
                </a:moveTo>
                <a:lnTo>
                  <a:pt x="893374" y="0"/>
                </a:lnTo>
                <a:lnTo>
                  <a:pt x="893374" y="723207"/>
                </a:lnTo>
                <a:lnTo>
                  <a:pt x="0" y="723207"/>
                </a:lnTo>
                <a:lnTo>
                  <a:pt x="0" y="0"/>
                </a:lnTo>
                <a:close/>
              </a:path>
            </a:pathLst>
          </a:custGeom>
          <a:blipFill>
            <a:blip r:embed="rId6"/>
            <a:stretch>
              <a:fillRect/>
            </a:stretch>
          </a:blipFill>
        </p:spPr>
      </p:sp>
      <p:sp>
        <p:nvSpPr>
          <p:cNvPr id="10" name="TextBox 10"/>
          <p:cNvSpPr txBox="1"/>
          <p:nvPr/>
        </p:nvSpPr>
        <p:spPr>
          <a:xfrm>
            <a:off x="6223830" y="5146379"/>
            <a:ext cx="6921904" cy="457778"/>
          </a:xfrm>
          <a:prstGeom prst="rect">
            <a:avLst/>
          </a:prstGeom>
        </p:spPr>
        <p:txBody>
          <a:bodyPr lIns="0" tIns="0" rIns="0" bIns="0" rtlCol="0" anchor="t">
            <a:spAutoFit/>
          </a:bodyPr>
          <a:lstStyle/>
          <a:p>
            <a:pPr algn="l">
              <a:lnSpc>
                <a:spcPts val="3633"/>
              </a:lnSpc>
              <a:spcBef>
                <a:spcPct val="0"/>
              </a:spcBef>
            </a:pPr>
            <a:r>
              <a:rPr lang="en-US" sz="3027" b="1">
                <a:solidFill>
                  <a:srgbClr val="E5645E"/>
                </a:solidFill>
                <a:latin typeface="Saira Bold"/>
                <a:ea typeface="Saira Bold"/>
                <a:cs typeface="Saira Bold"/>
                <a:sym typeface="Saira Bold"/>
              </a:rPr>
              <a:t>Một số thuật  toán Machine Learning</a:t>
            </a:r>
          </a:p>
        </p:txBody>
      </p:sp>
      <p:sp>
        <p:nvSpPr>
          <p:cNvPr id="11" name="TextBox 11"/>
          <p:cNvSpPr txBox="1"/>
          <p:nvPr/>
        </p:nvSpPr>
        <p:spPr>
          <a:xfrm>
            <a:off x="6223830" y="6500476"/>
            <a:ext cx="6605529" cy="790090"/>
          </a:xfrm>
          <a:prstGeom prst="rect">
            <a:avLst/>
          </a:prstGeom>
        </p:spPr>
        <p:txBody>
          <a:bodyPr lIns="0" tIns="0" rIns="0" bIns="0" rtlCol="0" anchor="t">
            <a:spAutoFit/>
          </a:bodyPr>
          <a:lstStyle/>
          <a:p>
            <a:pPr algn="l">
              <a:lnSpc>
                <a:spcPts val="3135"/>
              </a:lnSpc>
              <a:spcBef>
                <a:spcPct val="0"/>
              </a:spcBef>
            </a:pPr>
            <a:r>
              <a:rPr lang="en-US" sz="2613" b="1">
                <a:solidFill>
                  <a:srgbClr val="E5645E"/>
                </a:solidFill>
                <a:latin typeface="Saira Bold"/>
                <a:ea typeface="Saira Bold"/>
                <a:cs typeface="Saira Bold"/>
                <a:sym typeface="Saira Bold"/>
              </a:rPr>
              <a:t>Xây dựng ứng dụng và kết quả thực nghiệm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80537" y="1887973"/>
            <a:ext cx="5438549" cy="6399799"/>
            <a:chOff x="0" y="0"/>
            <a:chExt cx="5396230" cy="6350000"/>
          </a:xfrm>
        </p:grpSpPr>
        <p:sp>
          <p:nvSpPr>
            <p:cNvPr id="3" name="Freeform 3"/>
            <p:cNvSpPr/>
            <p:nvPr/>
          </p:nvSpPr>
          <p:spPr>
            <a:xfrm>
              <a:off x="11430" y="11430"/>
              <a:ext cx="5373370" cy="6327140"/>
            </a:xfrm>
            <a:custGeom>
              <a:avLst/>
              <a:gdLst/>
              <a:ahLst/>
              <a:cxnLst/>
              <a:rect l="l" t="t" r="r" b="b"/>
              <a:pathLst>
                <a:path w="5373370" h="6327140">
                  <a:moveTo>
                    <a:pt x="5372100" y="661670"/>
                  </a:moveTo>
                  <a:lnTo>
                    <a:pt x="5372100" y="890270"/>
                  </a:lnTo>
                  <a:moveTo>
                    <a:pt x="5372100" y="890270"/>
                  </a:moveTo>
                  <a:lnTo>
                    <a:pt x="5372100" y="6327140"/>
                  </a:lnTo>
                  <a:lnTo>
                    <a:pt x="5373370" y="6327140"/>
                  </a:lnTo>
                  <a:lnTo>
                    <a:pt x="0" y="6327140"/>
                  </a:lnTo>
                  <a:lnTo>
                    <a:pt x="0" y="0"/>
                  </a:lnTo>
                  <a:lnTo>
                    <a:pt x="5372100" y="0"/>
                  </a:lnTo>
                  <a:lnTo>
                    <a:pt x="5372100" y="661670"/>
                  </a:lnTo>
                </a:path>
              </a:pathLst>
            </a:custGeom>
            <a:blipFill>
              <a:blip r:embed="rId2"/>
              <a:stretch>
                <a:fillRect t="-6157"/>
              </a:stretch>
            </a:blipFill>
          </p:spPr>
        </p:sp>
        <p:sp>
          <p:nvSpPr>
            <p:cNvPr id="4" name="Freeform 4"/>
            <p:cNvSpPr/>
            <p:nvPr/>
          </p:nvSpPr>
          <p:spPr>
            <a:xfrm>
              <a:off x="11430" y="6102350"/>
              <a:ext cx="5373370" cy="236220"/>
            </a:xfrm>
            <a:custGeom>
              <a:avLst/>
              <a:gdLst/>
              <a:ahLst/>
              <a:cxnLst/>
              <a:rect l="l" t="t" r="r" b="b"/>
              <a:pathLst>
                <a:path w="5373370" h="236220">
                  <a:moveTo>
                    <a:pt x="4269740" y="0"/>
                  </a:moveTo>
                  <a:lnTo>
                    <a:pt x="5372100" y="0"/>
                  </a:lnTo>
                  <a:lnTo>
                    <a:pt x="5372100" y="236220"/>
                  </a:lnTo>
                  <a:lnTo>
                    <a:pt x="5373370" y="236220"/>
                  </a:lnTo>
                  <a:lnTo>
                    <a:pt x="0" y="236220"/>
                  </a:lnTo>
                  <a:lnTo>
                    <a:pt x="0" y="0"/>
                  </a:lnTo>
                  <a:lnTo>
                    <a:pt x="4206240" y="0"/>
                  </a:lnTo>
                  <a:moveTo>
                    <a:pt x="4206240" y="0"/>
                  </a:moveTo>
                  <a:lnTo>
                    <a:pt x="4268470" y="0"/>
                  </a:lnTo>
                </a:path>
              </a:pathLst>
            </a:custGeom>
            <a:solidFill>
              <a:srgbClr val="FFECC9"/>
            </a:solidFill>
          </p:spPr>
        </p:sp>
        <p:sp>
          <p:nvSpPr>
            <p:cNvPr id="5" name="Freeform 5"/>
            <p:cNvSpPr/>
            <p:nvPr/>
          </p:nvSpPr>
          <p:spPr>
            <a:xfrm>
              <a:off x="11430" y="11430"/>
              <a:ext cx="5373370" cy="6327140"/>
            </a:xfrm>
            <a:custGeom>
              <a:avLst/>
              <a:gdLst/>
              <a:ahLst/>
              <a:cxnLst/>
              <a:rect l="l" t="t" r="r" b="b"/>
              <a:pathLst>
                <a:path w="5373370" h="6327140">
                  <a:moveTo>
                    <a:pt x="1908810" y="6327140"/>
                  </a:moveTo>
                  <a:lnTo>
                    <a:pt x="346710" y="6327140"/>
                  </a:lnTo>
                  <a:lnTo>
                    <a:pt x="346710" y="6090920"/>
                  </a:lnTo>
                  <a:lnTo>
                    <a:pt x="1908810" y="6090920"/>
                  </a:lnTo>
                  <a:lnTo>
                    <a:pt x="1908810" y="6327140"/>
                  </a:lnTo>
                  <a:close/>
                  <a:moveTo>
                    <a:pt x="5373370" y="0"/>
                  </a:moveTo>
                  <a:lnTo>
                    <a:pt x="0" y="0"/>
                  </a:lnTo>
                  <a:lnTo>
                    <a:pt x="0" y="459740"/>
                  </a:lnTo>
                  <a:lnTo>
                    <a:pt x="5372100" y="459740"/>
                  </a:lnTo>
                  <a:lnTo>
                    <a:pt x="5372100" y="0"/>
                  </a:lnTo>
                  <a:lnTo>
                    <a:pt x="5373370" y="0"/>
                  </a:lnTo>
                  <a:close/>
                </a:path>
              </a:pathLst>
            </a:custGeom>
            <a:solidFill>
              <a:srgbClr val="F6BBB7"/>
            </a:solidFill>
          </p:spPr>
        </p:sp>
        <p:sp>
          <p:nvSpPr>
            <p:cNvPr id="6" name="Freeform 6"/>
            <p:cNvSpPr/>
            <p:nvPr/>
          </p:nvSpPr>
          <p:spPr>
            <a:xfrm>
              <a:off x="198120" y="160020"/>
              <a:ext cx="650240" cy="162560"/>
            </a:xfrm>
            <a:custGeom>
              <a:avLst/>
              <a:gdLst/>
              <a:ahLst/>
              <a:cxnLst/>
              <a:rect l="l" t="t" r="r" b="b"/>
              <a:pathLst>
                <a:path w="65024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6830"/>
                    <a:pt x="162560" y="81280"/>
                  </a:cubicBezTo>
                  <a:close/>
                  <a:moveTo>
                    <a:pt x="650240" y="81280"/>
                  </a:moveTo>
                  <a:cubicBezTo>
                    <a:pt x="650240" y="125730"/>
                    <a:pt x="613410" y="162560"/>
                    <a:pt x="568960" y="162560"/>
                  </a:cubicBezTo>
                  <a:cubicBezTo>
                    <a:pt x="524510" y="162560"/>
                    <a:pt x="487680" y="125730"/>
                    <a:pt x="487680" y="81280"/>
                  </a:cubicBezTo>
                  <a:cubicBezTo>
                    <a:pt x="487680" y="36830"/>
                    <a:pt x="524510" y="0"/>
                    <a:pt x="568960" y="0"/>
                  </a:cubicBezTo>
                  <a:cubicBezTo>
                    <a:pt x="614680" y="0"/>
                    <a:pt x="650240" y="36830"/>
                    <a:pt x="650240" y="81280"/>
                  </a:cubicBezTo>
                  <a:close/>
                  <a:moveTo>
                    <a:pt x="406400" y="81280"/>
                  </a:moveTo>
                  <a:cubicBezTo>
                    <a:pt x="406400" y="125730"/>
                    <a:pt x="369570" y="162560"/>
                    <a:pt x="325120" y="162560"/>
                  </a:cubicBezTo>
                  <a:cubicBezTo>
                    <a:pt x="280670" y="162560"/>
                    <a:pt x="243840" y="125730"/>
                    <a:pt x="243840" y="81280"/>
                  </a:cubicBezTo>
                  <a:cubicBezTo>
                    <a:pt x="243840" y="36830"/>
                    <a:pt x="280670" y="0"/>
                    <a:pt x="325120" y="0"/>
                  </a:cubicBezTo>
                  <a:cubicBezTo>
                    <a:pt x="369570" y="0"/>
                    <a:pt x="406400" y="36830"/>
                    <a:pt x="406400" y="81280"/>
                  </a:cubicBezTo>
                  <a:close/>
                </a:path>
              </a:pathLst>
            </a:custGeom>
            <a:solidFill>
              <a:srgbClr val="FFECC9"/>
            </a:solidFill>
          </p:spPr>
        </p:sp>
        <p:sp>
          <p:nvSpPr>
            <p:cNvPr id="7" name="Freeform 7"/>
            <p:cNvSpPr/>
            <p:nvPr/>
          </p:nvSpPr>
          <p:spPr>
            <a:xfrm>
              <a:off x="71120" y="6151880"/>
              <a:ext cx="5253990" cy="134620"/>
            </a:xfrm>
            <a:custGeom>
              <a:avLst/>
              <a:gdLst/>
              <a:ahLst/>
              <a:cxnLst/>
              <a:rect l="l" t="t" r="r" b="b"/>
              <a:pathLst>
                <a:path w="5253990" h="134620">
                  <a:moveTo>
                    <a:pt x="116840" y="0"/>
                  </a:moveTo>
                  <a:lnTo>
                    <a:pt x="116840" y="134620"/>
                  </a:lnTo>
                  <a:lnTo>
                    <a:pt x="0" y="67310"/>
                  </a:lnTo>
                  <a:lnTo>
                    <a:pt x="116840" y="0"/>
                  </a:lnTo>
                  <a:close/>
                  <a:moveTo>
                    <a:pt x="5137150" y="0"/>
                  </a:moveTo>
                  <a:lnTo>
                    <a:pt x="5137150" y="134620"/>
                  </a:lnTo>
                  <a:lnTo>
                    <a:pt x="5253990" y="67310"/>
                  </a:lnTo>
                  <a:lnTo>
                    <a:pt x="5137150" y="0"/>
                  </a:lnTo>
                  <a:close/>
                </a:path>
              </a:pathLst>
            </a:custGeom>
            <a:solidFill>
              <a:srgbClr val="E5645E"/>
            </a:solidFill>
          </p:spPr>
        </p:sp>
        <p:sp>
          <p:nvSpPr>
            <p:cNvPr id="8" name="Freeform 8"/>
            <p:cNvSpPr/>
            <p:nvPr/>
          </p:nvSpPr>
          <p:spPr>
            <a:xfrm>
              <a:off x="0" y="0"/>
              <a:ext cx="5396230" cy="6348730"/>
            </a:xfrm>
            <a:custGeom>
              <a:avLst/>
              <a:gdLst/>
              <a:ahLst/>
              <a:cxnLst/>
              <a:rect l="l" t="t" r="r" b="b"/>
              <a:pathLst>
                <a:path w="5396230" h="6348730">
                  <a:moveTo>
                    <a:pt x="5384800" y="0"/>
                  </a:moveTo>
                  <a:lnTo>
                    <a:pt x="11430" y="0"/>
                  </a:lnTo>
                  <a:cubicBezTo>
                    <a:pt x="5080" y="0"/>
                    <a:pt x="0" y="5080"/>
                    <a:pt x="0" y="11430"/>
                  </a:cubicBezTo>
                  <a:lnTo>
                    <a:pt x="0" y="471170"/>
                  </a:lnTo>
                  <a:lnTo>
                    <a:pt x="0" y="6101080"/>
                  </a:lnTo>
                  <a:lnTo>
                    <a:pt x="0" y="6337300"/>
                  </a:lnTo>
                  <a:cubicBezTo>
                    <a:pt x="0" y="6343650"/>
                    <a:pt x="5080" y="6348730"/>
                    <a:pt x="11430" y="6348730"/>
                  </a:cubicBezTo>
                  <a:lnTo>
                    <a:pt x="247650" y="6348730"/>
                  </a:lnTo>
                  <a:lnTo>
                    <a:pt x="356870" y="6348730"/>
                  </a:lnTo>
                  <a:lnTo>
                    <a:pt x="1918970" y="6348730"/>
                  </a:lnTo>
                  <a:lnTo>
                    <a:pt x="5146040" y="6348730"/>
                  </a:lnTo>
                  <a:lnTo>
                    <a:pt x="5384800" y="6348730"/>
                  </a:lnTo>
                  <a:cubicBezTo>
                    <a:pt x="5391150" y="6348730"/>
                    <a:pt x="5396230" y="6343650"/>
                    <a:pt x="5396230" y="6337300"/>
                  </a:cubicBezTo>
                  <a:lnTo>
                    <a:pt x="5396230" y="6101080"/>
                  </a:lnTo>
                  <a:lnTo>
                    <a:pt x="5396230" y="471170"/>
                  </a:lnTo>
                  <a:lnTo>
                    <a:pt x="5396230" y="11430"/>
                  </a:lnTo>
                  <a:cubicBezTo>
                    <a:pt x="5396230" y="5080"/>
                    <a:pt x="5391150" y="0"/>
                    <a:pt x="5384800" y="0"/>
                  </a:cubicBezTo>
                  <a:close/>
                  <a:moveTo>
                    <a:pt x="5135880" y="6113780"/>
                  </a:moveTo>
                  <a:lnTo>
                    <a:pt x="5135880" y="6327140"/>
                  </a:lnTo>
                  <a:lnTo>
                    <a:pt x="1931670" y="6327140"/>
                  </a:lnTo>
                  <a:lnTo>
                    <a:pt x="1931670" y="6113780"/>
                  </a:lnTo>
                  <a:lnTo>
                    <a:pt x="5135880" y="6113780"/>
                  </a:lnTo>
                  <a:close/>
                  <a:moveTo>
                    <a:pt x="1920240" y="6089650"/>
                  </a:moveTo>
                  <a:lnTo>
                    <a:pt x="358140" y="6089650"/>
                  </a:lnTo>
                  <a:lnTo>
                    <a:pt x="248920" y="6089650"/>
                  </a:lnTo>
                  <a:lnTo>
                    <a:pt x="22860" y="6089650"/>
                  </a:lnTo>
                  <a:lnTo>
                    <a:pt x="22860" y="482600"/>
                  </a:lnTo>
                  <a:lnTo>
                    <a:pt x="5372100" y="482600"/>
                  </a:lnTo>
                  <a:lnTo>
                    <a:pt x="5372100" y="6089650"/>
                  </a:lnTo>
                  <a:lnTo>
                    <a:pt x="5147310" y="6089650"/>
                  </a:lnTo>
                  <a:lnTo>
                    <a:pt x="1920240" y="6089650"/>
                  </a:lnTo>
                  <a:close/>
                  <a:moveTo>
                    <a:pt x="346710" y="6113780"/>
                  </a:moveTo>
                  <a:lnTo>
                    <a:pt x="346710" y="6327140"/>
                  </a:lnTo>
                  <a:lnTo>
                    <a:pt x="260350" y="6327140"/>
                  </a:lnTo>
                  <a:lnTo>
                    <a:pt x="260350" y="6113780"/>
                  </a:lnTo>
                  <a:lnTo>
                    <a:pt x="346710" y="6113780"/>
                  </a:lnTo>
                  <a:close/>
                  <a:moveTo>
                    <a:pt x="22860" y="22860"/>
                  </a:moveTo>
                  <a:lnTo>
                    <a:pt x="5372100" y="22860"/>
                  </a:lnTo>
                  <a:lnTo>
                    <a:pt x="5372100" y="458470"/>
                  </a:lnTo>
                  <a:lnTo>
                    <a:pt x="22860" y="458470"/>
                  </a:lnTo>
                  <a:lnTo>
                    <a:pt x="22860" y="22860"/>
                  </a:lnTo>
                  <a:close/>
                  <a:moveTo>
                    <a:pt x="22860" y="6327140"/>
                  </a:moveTo>
                  <a:lnTo>
                    <a:pt x="22860" y="6113780"/>
                  </a:lnTo>
                  <a:lnTo>
                    <a:pt x="236220" y="6113780"/>
                  </a:lnTo>
                  <a:lnTo>
                    <a:pt x="236220" y="6327140"/>
                  </a:lnTo>
                  <a:lnTo>
                    <a:pt x="22860" y="6327140"/>
                  </a:lnTo>
                  <a:close/>
                  <a:moveTo>
                    <a:pt x="369570" y="6327140"/>
                  </a:moveTo>
                  <a:lnTo>
                    <a:pt x="369570" y="6113780"/>
                  </a:lnTo>
                  <a:lnTo>
                    <a:pt x="1908810" y="6113780"/>
                  </a:lnTo>
                  <a:lnTo>
                    <a:pt x="1908810" y="6327140"/>
                  </a:lnTo>
                  <a:lnTo>
                    <a:pt x="369570" y="6327140"/>
                  </a:lnTo>
                  <a:close/>
                  <a:moveTo>
                    <a:pt x="5372100" y="6327140"/>
                  </a:moveTo>
                  <a:lnTo>
                    <a:pt x="5158740" y="6327140"/>
                  </a:lnTo>
                  <a:lnTo>
                    <a:pt x="5158740" y="6113780"/>
                  </a:lnTo>
                  <a:lnTo>
                    <a:pt x="5372100" y="6113780"/>
                  </a:lnTo>
                  <a:lnTo>
                    <a:pt x="5372100" y="6327140"/>
                  </a:lnTo>
                  <a:close/>
                  <a:moveTo>
                    <a:pt x="279400" y="148590"/>
                  </a:moveTo>
                  <a:cubicBezTo>
                    <a:pt x="228600" y="148590"/>
                    <a:pt x="186690" y="190500"/>
                    <a:pt x="186690" y="241300"/>
                  </a:cubicBezTo>
                  <a:cubicBezTo>
                    <a:pt x="186690" y="292100"/>
                    <a:pt x="228600" y="334010"/>
                    <a:pt x="279400" y="334010"/>
                  </a:cubicBezTo>
                  <a:cubicBezTo>
                    <a:pt x="330200" y="334010"/>
                    <a:pt x="372110" y="292100"/>
                    <a:pt x="372110" y="241300"/>
                  </a:cubicBezTo>
                  <a:cubicBezTo>
                    <a:pt x="372110" y="190500"/>
                    <a:pt x="330200" y="148590"/>
                    <a:pt x="279400" y="148590"/>
                  </a:cubicBezTo>
                  <a:close/>
                  <a:moveTo>
                    <a:pt x="279400" y="311150"/>
                  </a:moveTo>
                  <a:cubicBezTo>
                    <a:pt x="241300" y="311150"/>
                    <a:pt x="209550" y="280670"/>
                    <a:pt x="209550" y="241300"/>
                  </a:cubicBezTo>
                  <a:cubicBezTo>
                    <a:pt x="209550" y="201930"/>
                    <a:pt x="240030" y="171450"/>
                    <a:pt x="279400" y="171450"/>
                  </a:cubicBezTo>
                  <a:cubicBezTo>
                    <a:pt x="318770" y="171450"/>
                    <a:pt x="349250" y="201930"/>
                    <a:pt x="349250" y="241300"/>
                  </a:cubicBezTo>
                  <a:cubicBezTo>
                    <a:pt x="349250" y="280670"/>
                    <a:pt x="317500" y="311150"/>
                    <a:pt x="279400" y="311150"/>
                  </a:cubicBezTo>
                  <a:close/>
                  <a:moveTo>
                    <a:pt x="523240" y="148590"/>
                  </a:moveTo>
                  <a:cubicBezTo>
                    <a:pt x="472440" y="148590"/>
                    <a:pt x="430530" y="190500"/>
                    <a:pt x="430530" y="241300"/>
                  </a:cubicBezTo>
                  <a:cubicBezTo>
                    <a:pt x="430530" y="292100"/>
                    <a:pt x="472440" y="334010"/>
                    <a:pt x="523240" y="334010"/>
                  </a:cubicBezTo>
                  <a:cubicBezTo>
                    <a:pt x="574040" y="334010"/>
                    <a:pt x="615950" y="292100"/>
                    <a:pt x="615950" y="241300"/>
                  </a:cubicBezTo>
                  <a:cubicBezTo>
                    <a:pt x="615950" y="190500"/>
                    <a:pt x="574040" y="148590"/>
                    <a:pt x="523240" y="148590"/>
                  </a:cubicBezTo>
                  <a:close/>
                  <a:moveTo>
                    <a:pt x="523240" y="311150"/>
                  </a:moveTo>
                  <a:cubicBezTo>
                    <a:pt x="485140" y="311150"/>
                    <a:pt x="453390" y="280670"/>
                    <a:pt x="453390" y="241300"/>
                  </a:cubicBezTo>
                  <a:cubicBezTo>
                    <a:pt x="453390" y="201930"/>
                    <a:pt x="483870" y="171450"/>
                    <a:pt x="523240" y="171450"/>
                  </a:cubicBezTo>
                  <a:cubicBezTo>
                    <a:pt x="562610" y="171450"/>
                    <a:pt x="593090" y="201930"/>
                    <a:pt x="593090" y="241300"/>
                  </a:cubicBezTo>
                  <a:cubicBezTo>
                    <a:pt x="593090" y="280670"/>
                    <a:pt x="561340" y="311150"/>
                    <a:pt x="523240" y="311150"/>
                  </a:cubicBezTo>
                  <a:close/>
                  <a:moveTo>
                    <a:pt x="767080" y="148590"/>
                  </a:moveTo>
                  <a:cubicBezTo>
                    <a:pt x="716280" y="148590"/>
                    <a:pt x="674370" y="190500"/>
                    <a:pt x="674370" y="241300"/>
                  </a:cubicBezTo>
                  <a:cubicBezTo>
                    <a:pt x="674370" y="292100"/>
                    <a:pt x="716280" y="334010"/>
                    <a:pt x="767080" y="334010"/>
                  </a:cubicBezTo>
                  <a:cubicBezTo>
                    <a:pt x="817880" y="334010"/>
                    <a:pt x="859790" y="292100"/>
                    <a:pt x="859790" y="241300"/>
                  </a:cubicBezTo>
                  <a:cubicBezTo>
                    <a:pt x="859790" y="190500"/>
                    <a:pt x="819150" y="148590"/>
                    <a:pt x="767080" y="148590"/>
                  </a:cubicBezTo>
                  <a:close/>
                  <a:moveTo>
                    <a:pt x="767080" y="311150"/>
                  </a:moveTo>
                  <a:cubicBezTo>
                    <a:pt x="728980" y="311150"/>
                    <a:pt x="697230" y="280670"/>
                    <a:pt x="697230" y="241300"/>
                  </a:cubicBezTo>
                  <a:cubicBezTo>
                    <a:pt x="697230" y="201930"/>
                    <a:pt x="727710" y="171450"/>
                    <a:pt x="767080" y="171450"/>
                  </a:cubicBezTo>
                  <a:cubicBezTo>
                    <a:pt x="805180" y="171450"/>
                    <a:pt x="836930" y="201930"/>
                    <a:pt x="836930" y="241300"/>
                  </a:cubicBezTo>
                  <a:cubicBezTo>
                    <a:pt x="836930" y="280670"/>
                    <a:pt x="806450" y="311150"/>
                    <a:pt x="767080" y="311150"/>
                  </a:cubicBezTo>
                  <a:close/>
                </a:path>
              </a:pathLst>
            </a:custGeom>
            <a:solidFill>
              <a:srgbClr val="E5645E"/>
            </a:solidFill>
          </p:spPr>
        </p:sp>
      </p:grpSp>
      <p:sp>
        <p:nvSpPr>
          <p:cNvPr id="9" name="Freeform 9"/>
          <p:cNvSpPr/>
          <p:nvPr/>
        </p:nvSpPr>
        <p:spPr>
          <a:xfrm>
            <a:off x="5177239" y="1418419"/>
            <a:ext cx="2018812" cy="1655426"/>
          </a:xfrm>
          <a:custGeom>
            <a:avLst/>
            <a:gdLst/>
            <a:ahLst/>
            <a:cxnLst/>
            <a:rect l="l" t="t" r="r" b="b"/>
            <a:pathLst>
              <a:path w="2018812" h="1655426">
                <a:moveTo>
                  <a:pt x="0" y="0"/>
                </a:moveTo>
                <a:lnTo>
                  <a:pt x="2018812" y="0"/>
                </a:lnTo>
                <a:lnTo>
                  <a:pt x="2018812" y="1655425"/>
                </a:lnTo>
                <a:lnTo>
                  <a:pt x="0" y="1655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10896" y="6471718"/>
            <a:ext cx="1775533" cy="1204134"/>
          </a:xfrm>
          <a:custGeom>
            <a:avLst/>
            <a:gdLst/>
            <a:ahLst/>
            <a:cxnLst/>
            <a:rect l="l" t="t" r="r" b="b"/>
            <a:pathLst>
              <a:path w="1775533" h="1204134">
                <a:moveTo>
                  <a:pt x="0" y="0"/>
                </a:moveTo>
                <a:lnTo>
                  <a:pt x="1775534" y="0"/>
                </a:lnTo>
                <a:lnTo>
                  <a:pt x="1775534" y="1204134"/>
                </a:lnTo>
                <a:lnTo>
                  <a:pt x="0" y="1204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7755859" y="3329124"/>
            <a:ext cx="9503441" cy="3272112"/>
            <a:chOff x="0" y="0"/>
            <a:chExt cx="12671255" cy="4362816"/>
          </a:xfrm>
        </p:grpSpPr>
        <p:sp>
          <p:nvSpPr>
            <p:cNvPr id="12" name="TextBox 12"/>
            <p:cNvSpPr txBox="1"/>
            <p:nvPr/>
          </p:nvSpPr>
          <p:spPr>
            <a:xfrm>
              <a:off x="0" y="0"/>
              <a:ext cx="12671255" cy="3149600"/>
            </a:xfrm>
            <a:prstGeom prst="rect">
              <a:avLst/>
            </a:prstGeom>
          </p:spPr>
          <p:txBody>
            <a:bodyPr lIns="0" tIns="0" rIns="0" bIns="0" rtlCol="0" anchor="t">
              <a:spAutoFit/>
            </a:bodyPr>
            <a:lstStyle/>
            <a:p>
              <a:pPr marL="0" lvl="0" indent="0" algn="l">
                <a:lnSpc>
                  <a:spcPts val="9360"/>
                </a:lnSpc>
                <a:spcBef>
                  <a:spcPct val="0"/>
                </a:spcBef>
              </a:pPr>
              <a:r>
                <a:rPr lang="en-US" sz="7800" b="1">
                  <a:solidFill>
                    <a:srgbClr val="E5645E"/>
                  </a:solidFill>
                  <a:latin typeface="Saira Bold"/>
                  <a:ea typeface="Saira Bold"/>
                  <a:cs typeface="Saira Bold"/>
                  <a:sym typeface="Saira Bold"/>
                </a:rPr>
                <a:t>Một số thuật toán Machine Learning</a:t>
              </a:r>
            </a:p>
          </p:txBody>
        </p:sp>
        <p:sp>
          <p:nvSpPr>
            <p:cNvPr id="13" name="TextBox 13"/>
            <p:cNvSpPr txBox="1"/>
            <p:nvPr/>
          </p:nvSpPr>
          <p:spPr>
            <a:xfrm>
              <a:off x="0" y="3762106"/>
              <a:ext cx="12671255" cy="600709"/>
            </a:xfrm>
            <a:prstGeom prst="rect">
              <a:avLst/>
            </a:prstGeom>
          </p:spPr>
          <p:txBody>
            <a:bodyPr lIns="0" tIns="0" rIns="0" bIns="0" rtlCol="0" anchor="t">
              <a:spAutoFit/>
            </a:bodyPr>
            <a:lstStyle/>
            <a:p>
              <a:pPr marL="0" lvl="0" indent="0" algn="l">
                <a:lnSpc>
                  <a:spcPts val="3780"/>
                </a:lnSpc>
                <a:spcBef>
                  <a:spcPct val="0"/>
                </a:spcBef>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34689" y="142791"/>
            <a:ext cx="15218621" cy="9988950"/>
            <a:chOff x="0" y="0"/>
            <a:chExt cx="20291495" cy="13318600"/>
          </a:xfrm>
        </p:grpSpPr>
        <p:grpSp>
          <p:nvGrpSpPr>
            <p:cNvPr id="4" name="Group 4"/>
            <p:cNvGrpSpPr/>
            <p:nvPr/>
          </p:nvGrpSpPr>
          <p:grpSpPr>
            <a:xfrm>
              <a:off x="264182" y="1903520"/>
              <a:ext cx="19833814" cy="11097323"/>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291495" cy="13318600"/>
            </a:xfrm>
            <a:custGeom>
              <a:avLst/>
              <a:gdLst/>
              <a:ahLst/>
              <a:cxnLst/>
              <a:rect l="l" t="t" r="r" b="b"/>
              <a:pathLst>
                <a:path w="20291495" h="13318600">
                  <a:moveTo>
                    <a:pt x="0" y="0"/>
                  </a:moveTo>
                  <a:lnTo>
                    <a:pt x="20291495" y="0"/>
                  </a:lnTo>
                  <a:lnTo>
                    <a:pt x="20291495" y="13318600"/>
                  </a:lnTo>
                  <a:lnTo>
                    <a:pt x="0" y="1331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1283846" y="5137265"/>
            <a:ext cx="5129937" cy="2885590"/>
          </a:xfrm>
          <a:custGeom>
            <a:avLst/>
            <a:gdLst/>
            <a:ahLst/>
            <a:cxnLst/>
            <a:rect l="l" t="t" r="r" b="b"/>
            <a:pathLst>
              <a:path w="5129937" h="2885590">
                <a:moveTo>
                  <a:pt x="0" y="0"/>
                </a:moveTo>
                <a:lnTo>
                  <a:pt x="5129937" y="0"/>
                </a:lnTo>
                <a:lnTo>
                  <a:pt x="5129937" y="2885590"/>
                </a:lnTo>
                <a:lnTo>
                  <a:pt x="0" y="2885590"/>
                </a:lnTo>
                <a:lnTo>
                  <a:pt x="0" y="0"/>
                </a:lnTo>
                <a:close/>
              </a:path>
            </a:pathLst>
          </a:custGeom>
          <a:blipFill>
            <a:blip r:embed="rId6"/>
            <a:stretch>
              <a:fillRect/>
            </a:stretch>
          </a:blipFill>
        </p:spPr>
      </p:sp>
      <p:sp>
        <p:nvSpPr>
          <p:cNvPr id="8" name="TextBox 8"/>
          <p:cNvSpPr txBox="1"/>
          <p:nvPr/>
        </p:nvSpPr>
        <p:spPr>
          <a:xfrm>
            <a:off x="2415290" y="1896693"/>
            <a:ext cx="13288780" cy="1622425"/>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Asap Bold"/>
                <a:ea typeface="Asap Bold"/>
                <a:cs typeface="Asap Bold"/>
                <a:sym typeface="Asap Bold"/>
              </a:rPr>
              <a:t>Thuật toán Cây quyết định (Decision Trees)</a:t>
            </a:r>
          </a:p>
          <a:p>
            <a:pPr algn="ctr">
              <a:lnSpc>
                <a:spcPts val="2940"/>
              </a:lnSpc>
              <a:spcBef>
                <a:spcPct val="0"/>
              </a:spcBef>
            </a:pPr>
            <a:r>
              <a:rPr lang="en-US" sz="2100" b="1">
                <a:solidFill>
                  <a:srgbClr val="000000"/>
                </a:solidFill>
                <a:latin typeface="Asap Medium"/>
                <a:ea typeface="Asap Medium"/>
                <a:cs typeface="Asap Medium"/>
                <a:sym typeface="Asap Medium"/>
              </a:rPr>
              <a:t>Đây là một trong những thuật toán phổ biến nhất được sử dụng hiện nay. Cây quyết định là thuật toán học có giám sát, dùng để phân loại các vấn đề. Thuật toán có thể thực hiện cho cả biến phân loại và biến liên tục. Trong thuật toán này, ta chia dữ liệu thành 2 hoặc nhiều lớp dựa trên phân loại theo các thuộc tính/biến quan trọng.</a:t>
            </a:r>
          </a:p>
        </p:txBody>
      </p:sp>
      <p:sp>
        <p:nvSpPr>
          <p:cNvPr id="9" name="TextBox 9"/>
          <p:cNvSpPr txBox="1"/>
          <p:nvPr/>
        </p:nvSpPr>
        <p:spPr>
          <a:xfrm>
            <a:off x="1873770" y="3799039"/>
            <a:ext cx="9410075" cy="5758815"/>
          </a:xfrm>
          <a:prstGeom prst="rect">
            <a:avLst/>
          </a:prstGeom>
        </p:spPr>
        <p:txBody>
          <a:bodyPr lIns="0" tIns="0" rIns="0" bIns="0" rtlCol="0" anchor="t">
            <a:spAutoFit/>
          </a:bodyPr>
          <a:lstStyle/>
          <a:p>
            <a:pPr algn="ctr">
              <a:lnSpc>
                <a:spcPts val="3779"/>
              </a:lnSpc>
            </a:pPr>
            <a:r>
              <a:rPr lang="en-US" sz="2699" b="1">
                <a:solidFill>
                  <a:srgbClr val="000000"/>
                </a:solidFill>
                <a:latin typeface="Asap Bold"/>
                <a:ea typeface="Asap Bold"/>
                <a:cs typeface="Asap Bold"/>
                <a:sym typeface="Asap Bold"/>
              </a:rPr>
              <a:t> Ưu điểm</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Mô hình sinh ra các quy tắc dễ hiểu cho người đọc, </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Dữ liệu đầu vào có thể là là dữ liệu missing, không cần chuẩn hóa hoặc tạo biến giả.</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Có thể làm việc với cả dữ liệu số và dữ liệu phân loại.</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Có thể xác thực mô hình bằng cách sử dụng các kiểm tra thống kê.</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 Có khả năng là việc với dữ liệu lớn.</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3639"/>
              </a:lnSpc>
              <a:spcBef>
                <a:spcPct val="0"/>
              </a:spcBef>
            </a:pPr>
            <a:r>
              <a:rPr lang="en-US" sz="2599" b="1">
                <a:solidFill>
                  <a:srgbClr val="000000"/>
                </a:solidFill>
                <a:latin typeface="Asap Bold"/>
                <a:ea typeface="Asap Bold"/>
                <a:cs typeface="Asap Bold"/>
                <a:sym typeface="Asap Bold"/>
              </a:rPr>
              <a:t>Nhược điểm</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Mô hình cây quyết định phụ thuộc rất lớn vào dữ liệu. Thậm chí, với một sự thay đổi nhỏ trong bộ dữ liệu, cấu trúc mô hình cây quyết định có thể thay đổi hoàn toàn.</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Cây quyết định hay gặp vấn đề overfitting.</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2940"/>
              </a:lnSpc>
              <a:spcBef>
                <a:spcPct val="0"/>
              </a:spcBef>
            </a:pPr>
            <a:endParaRPr lang="en-US" sz="2100" b="1">
              <a:solidFill>
                <a:srgbClr val="000000"/>
              </a:solidFill>
              <a:latin typeface="Asap Medium"/>
              <a:ea typeface="Asap Medium"/>
              <a:cs typeface="Asap Medium"/>
              <a:sym typeface="Asap Medium"/>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34689" y="142791"/>
            <a:ext cx="15218621" cy="9988950"/>
            <a:chOff x="0" y="0"/>
            <a:chExt cx="20291495" cy="13318600"/>
          </a:xfrm>
        </p:grpSpPr>
        <p:grpSp>
          <p:nvGrpSpPr>
            <p:cNvPr id="4" name="Group 4"/>
            <p:cNvGrpSpPr/>
            <p:nvPr/>
          </p:nvGrpSpPr>
          <p:grpSpPr>
            <a:xfrm>
              <a:off x="264182" y="1903520"/>
              <a:ext cx="19833814" cy="11097323"/>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291495" cy="13318600"/>
            </a:xfrm>
            <a:custGeom>
              <a:avLst/>
              <a:gdLst/>
              <a:ahLst/>
              <a:cxnLst/>
              <a:rect l="l" t="t" r="r" b="b"/>
              <a:pathLst>
                <a:path w="20291495" h="13318600">
                  <a:moveTo>
                    <a:pt x="0" y="0"/>
                  </a:moveTo>
                  <a:lnTo>
                    <a:pt x="20291495" y="0"/>
                  </a:lnTo>
                  <a:lnTo>
                    <a:pt x="20291495" y="13318600"/>
                  </a:lnTo>
                  <a:lnTo>
                    <a:pt x="0" y="1331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1530342" y="4777755"/>
            <a:ext cx="4733028" cy="3076468"/>
          </a:xfrm>
          <a:custGeom>
            <a:avLst/>
            <a:gdLst/>
            <a:ahLst/>
            <a:cxnLst/>
            <a:rect l="l" t="t" r="r" b="b"/>
            <a:pathLst>
              <a:path w="4733028" h="3076468">
                <a:moveTo>
                  <a:pt x="0" y="0"/>
                </a:moveTo>
                <a:lnTo>
                  <a:pt x="4733029" y="0"/>
                </a:lnTo>
                <a:lnTo>
                  <a:pt x="4733029" y="3076469"/>
                </a:lnTo>
                <a:lnTo>
                  <a:pt x="0" y="3076469"/>
                </a:lnTo>
                <a:lnTo>
                  <a:pt x="0" y="0"/>
                </a:lnTo>
                <a:close/>
              </a:path>
            </a:pathLst>
          </a:custGeom>
          <a:blipFill>
            <a:blip r:embed="rId6"/>
            <a:stretch>
              <a:fillRect/>
            </a:stretch>
          </a:blipFill>
        </p:spPr>
      </p:sp>
      <p:sp>
        <p:nvSpPr>
          <p:cNvPr id="8" name="TextBox 8"/>
          <p:cNvSpPr txBox="1"/>
          <p:nvPr/>
        </p:nvSpPr>
        <p:spPr>
          <a:xfrm>
            <a:off x="2117861" y="1663255"/>
            <a:ext cx="14295922" cy="2044804"/>
          </a:xfrm>
          <a:prstGeom prst="rect">
            <a:avLst/>
          </a:prstGeom>
        </p:spPr>
        <p:txBody>
          <a:bodyPr lIns="0" tIns="0" rIns="0" bIns="0" rtlCol="0" anchor="t">
            <a:spAutoFit/>
          </a:bodyPr>
          <a:lstStyle/>
          <a:p>
            <a:pPr algn="ctr">
              <a:lnSpc>
                <a:spcPts val="3411"/>
              </a:lnSpc>
            </a:pPr>
            <a:r>
              <a:rPr lang="en-US" sz="2436" b="1">
                <a:solidFill>
                  <a:srgbClr val="000000"/>
                </a:solidFill>
                <a:latin typeface="Asap Bold"/>
                <a:ea typeface="Asap Bold"/>
                <a:cs typeface="Asap Bold"/>
                <a:sym typeface="Asap Bold"/>
              </a:rPr>
              <a:t>Phân loại Bayes (Naive Bayes)</a:t>
            </a:r>
          </a:p>
          <a:p>
            <a:pPr algn="ctr">
              <a:lnSpc>
                <a:spcPts val="3411"/>
              </a:lnSpc>
            </a:pPr>
            <a:r>
              <a:rPr lang="en-US" sz="2436">
                <a:solidFill>
                  <a:srgbClr val="000000"/>
                </a:solidFill>
                <a:latin typeface="Asap"/>
                <a:ea typeface="Asap"/>
                <a:cs typeface="Asap"/>
                <a:sym typeface="Asap"/>
              </a:rPr>
              <a:t>Thuật toán phân loại Naive Bayes là một nhóm các phân loại xác suất đơn giản dựa trên định lý Bayes giả định về việc độc lập giữa các thuộc tính. Ngay cả khi, các thuộc tính này có sự tương quan với nhau thì phương pháp này vẫn xem các thuộc tính là độc lập với nhau.</a:t>
            </a:r>
          </a:p>
          <a:p>
            <a:pPr algn="ctr">
              <a:lnSpc>
                <a:spcPts val="2470"/>
              </a:lnSpc>
              <a:spcBef>
                <a:spcPct val="0"/>
              </a:spcBef>
            </a:pPr>
            <a:endParaRPr lang="en-US" sz="2436">
              <a:solidFill>
                <a:srgbClr val="000000"/>
              </a:solidFill>
              <a:latin typeface="Asap"/>
              <a:ea typeface="Asap"/>
              <a:cs typeface="Asap"/>
              <a:sym typeface="Asap"/>
            </a:endParaRPr>
          </a:p>
        </p:txBody>
      </p:sp>
      <p:sp>
        <p:nvSpPr>
          <p:cNvPr id="9" name="TextBox 9"/>
          <p:cNvSpPr txBox="1"/>
          <p:nvPr/>
        </p:nvSpPr>
        <p:spPr>
          <a:xfrm>
            <a:off x="1929984" y="3900940"/>
            <a:ext cx="9410075" cy="5758815"/>
          </a:xfrm>
          <a:prstGeom prst="rect">
            <a:avLst/>
          </a:prstGeom>
        </p:spPr>
        <p:txBody>
          <a:bodyPr lIns="0" tIns="0" rIns="0" bIns="0" rtlCol="0" anchor="t">
            <a:spAutoFit/>
          </a:bodyPr>
          <a:lstStyle/>
          <a:p>
            <a:pPr algn="ctr">
              <a:lnSpc>
                <a:spcPts val="3779"/>
              </a:lnSpc>
            </a:pPr>
            <a:r>
              <a:rPr lang="en-US" sz="2699" b="1">
                <a:solidFill>
                  <a:srgbClr val="000000"/>
                </a:solidFill>
                <a:latin typeface="Asap Bold"/>
                <a:ea typeface="Asap Bold"/>
                <a:cs typeface="Asap Bold"/>
                <a:sym typeface="Asap Bold"/>
              </a:rPr>
              <a:t> Ưu điểm</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Giả định độc lập: hoạt động tốt cho nhiều bài toán/miền dữ liệu và ứng dụng.</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Cho phép kết hợp tri thức tiền nghiệm (prior knowledge) và dữ liệu quan sát được (observed data). </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Huấn luyện mô hình (ước lượng tham số) dễ và nhanh.</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3639"/>
              </a:lnSpc>
              <a:spcBef>
                <a:spcPct val="0"/>
              </a:spcBef>
            </a:pPr>
            <a:r>
              <a:rPr lang="en-US" sz="2599" b="1">
                <a:solidFill>
                  <a:srgbClr val="000000"/>
                </a:solidFill>
                <a:latin typeface="Asap Bold"/>
                <a:ea typeface="Asap Bold"/>
                <a:cs typeface="Asap Bold"/>
                <a:sym typeface="Asap Bold"/>
              </a:rPr>
              <a:t>Nhược điểm</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Giả định độc lập (ưu điểm cũng chính là nhược điểm): hầu hết các trường hợp thực tế </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Mô hình không được huấn luyện bằng phương pháp tối ưu mạnh và chặt chẽ. Tham số của mô hình là các ước lượng xác suất điều kiện đơn lẻ. Không tính đến sự tương tác giữa các ước lượng này.</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2940"/>
              </a:lnSpc>
              <a:spcBef>
                <a:spcPct val="0"/>
              </a:spcBef>
            </a:pPr>
            <a:endParaRPr lang="en-US" sz="2100" b="1">
              <a:solidFill>
                <a:srgbClr val="000000"/>
              </a:solidFill>
              <a:latin typeface="Asap Medium"/>
              <a:ea typeface="Asap Medium"/>
              <a:cs typeface="Asap Medium"/>
              <a:sym typeface="Asap Medium"/>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34689" y="142791"/>
            <a:ext cx="15218621" cy="9988950"/>
            <a:chOff x="0" y="0"/>
            <a:chExt cx="20291495" cy="13318600"/>
          </a:xfrm>
        </p:grpSpPr>
        <p:grpSp>
          <p:nvGrpSpPr>
            <p:cNvPr id="4" name="Group 4"/>
            <p:cNvGrpSpPr/>
            <p:nvPr/>
          </p:nvGrpSpPr>
          <p:grpSpPr>
            <a:xfrm>
              <a:off x="264182" y="1903520"/>
              <a:ext cx="19833814" cy="11097323"/>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291495" cy="13318600"/>
            </a:xfrm>
            <a:custGeom>
              <a:avLst/>
              <a:gdLst/>
              <a:ahLst/>
              <a:cxnLst/>
              <a:rect l="l" t="t" r="r" b="b"/>
              <a:pathLst>
                <a:path w="20291495" h="13318600">
                  <a:moveTo>
                    <a:pt x="0" y="0"/>
                  </a:moveTo>
                  <a:lnTo>
                    <a:pt x="20291495" y="0"/>
                  </a:lnTo>
                  <a:lnTo>
                    <a:pt x="20291495" y="13318600"/>
                  </a:lnTo>
                  <a:lnTo>
                    <a:pt x="0" y="1331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2676432" y="3682136"/>
            <a:ext cx="2470973" cy="2651111"/>
          </a:xfrm>
          <a:custGeom>
            <a:avLst/>
            <a:gdLst/>
            <a:ahLst/>
            <a:cxnLst/>
            <a:rect l="l" t="t" r="r" b="b"/>
            <a:pathLst>
              <a:path w="2470973" h="2651111">
                <a:moveTo>
                  <a:pt x="0" y="0"/>
                </a:moveTo>
                <a:lnTo>
                  <a:pt x="2470973" y="0"/>
                </a:lnTo>
                <a:lnTo>
                  <a:pt x="2470973" y="2651112"/>
                </a:lnTo>
                <a:lnTo>
                  <a:pt x="0" y="2651112"/>
                </a:lnTo>
                <a:lnTo>
                  <a:pt x="0" y="0"/>
                </a:lnTo>
                <a:close/>
              </a:path>
            </a:pathLst>
          </a:custGeom>
          <a:blipFill>
            <a:blip r:embed="rId6"/>
            <a:stretch>
              <a:fillRect t="-324" b="-324"/>
            </a:stretch>
          </a:blipFill>
        </p:spPr>
      </p:sp>
      <p:sp>
        <p:nvSpPr>
          <p:cNvPr id="8" name="Freeform 8"/>
          <p:cNvSpPr/>
          <p:nvPr/>
        </p:nvSpPr>
        <p:spPr>
          <a:xfrm>
            <a:off x="12908115" y="6852079"/>
            <a:ext cx="2513348" cy="2406221"/>
          </a:xfrm>
          <a:custGeom>
            <a:avLst/>
            <a:gdLst/>
            <a:ahLst/>
            <a:cxnLst/>
            <a:rect l="l" t="t" r="r" b="b"/>
            <a:pathLst>
              <a:path w="2513348" h="2406221">
                <a:moveTo>
                  <a:pt x="0" y="0"/>
                </a:moveTo>
                <a:lnTo>
                  <a:pt x="2513348" y="0"/>
                </a:lnTo>
                <a:lnTo>
                  <a:pt x="2513348" y="2406221"/>
                </a:lnTo>
                <a:lnTo>
                  <a:pt x="0" y="2406221"/>
                </a:lnTo>
                <a:lnTo>
                  <a:pt x="0" y="0"/>
                </a:lnTo>
                <a:close/>
              </a:path>
            </a:pathLst>
          </a:custGeom>
          <a:blipFill>
            <a:blip r:embed="rId7"/>
            <a:stretch>
              <a:fillRect/>
            </a:stretch>
          </a:blipFill>
        </p:spPr>
      </p:sp>
      <p:sp>
        <p:nvSpPr>
          <p:cNvPr id="9" name="TextBox 9"/>
          <p:cNvSpPr txBox="1"/>
          <p:nvPr/>
        </p:nvSpPr>
        <p:spPr>
          <a:xfrm>
            <a:off x="2257180" y="1653103"/>
            <a:ext cx="13773641" cy="2422525"/>
          </a:xfrm>
          <a:prstGeom prst="rect">
            <a:avLst/>
          </a:prstGeom>
        </p:spPr>
        <p:txBody>
          <a:bodyPr lIns="0" tIns="0" rIns="0" bIns="0" rtlCol="0" anchor="t">
            <a:spAutoFit/>
          </a:bodyPr>
          <a:lstStyle/>
          <a:p>
            <a:pPr algn="ctr">
              <a:lnSpc>
                <a:spcPts val="4059"/>
              </a:lnSpc>
            </a:pPr>
            <a:r>
              <a:rPr lang="en-US" sz="2899" b="1">
                <a:solidFill>
                  <a:srgbClr val="000000"/>
                </a:solidFill>
                <a:latin typeface="Asap Bold"/>
                <a:ea typeface="Asap Bold"/>
                <a:cs typeface="Asap Bold"/>
                <a:sym typeface="Asap Bold"/>
              </a:rPr>
              <a:t>Thuật toán SVM (Support Vector Machine)</a:t>
            </a:r>
          </a:p>
          <a:p>
            <a:pPr algn="just">
              <a:lnSpc>
                <a:spcPts val="4059"/>
              </a:lnSpc>
            </a:pPr>
            <a:r>
              <a:rPr lang="en-US" sz="2899">
                <a:solidFill>
                  <a:srgbClr val="000000"/>
                </a:solidFill>
                <a:latin typeface="Asap"/>
                <a:ea typeface="Asap"/>
                <a:cs typeface="Asap"/>
                <a:sym typeface="Asap"/>
              </a:rPr>
              <a:t>SVM là phương pháp phân loại trong đó dữ liệu thô của bạn sẽ được biểu diễn trên không gian n chiều (n-số thuộc tính). Thông qua không gì biểu diễn diễn dự liệu đó, ta có thể thực hiện phân loại dữ liệu. </a:t>
            </a:r>
          </a:p>
          <a:p>
            <a:pPr algn="ctr">
              <a:lnSpc>
                <a:spcPts val="2940"/>
              </a:lnSpc>
              <a:spcBef>
                <a:spcPct val="0"/>
              </a:spcBef>
            </a:pPr>
            <a:endParaRPr lang="en-US" sz="2899">
              <a:solidFill>
                <a:srgbClr val="000000"/>
              </a:solidFill>
              <a:latin typeface="Asap"/>
              <a:ea typeface="Asap"/>
              <a:cs typeface="Asap"/>
              <a:sym typeface="Asap"/>
            </a:endParaRPr>
          </a:p>
        </p:txBody>
      </p:sp>
      <p:sp>
        <p:nvSpPr>
          <p:cNvPr id="10" name="TextBox 10"/>
          <p:cNvSpPr txBox="1"/>
          <p:nvPr/>
        </p:nvSpPr>
        <p:spPr>
          <a:xfrm>
            <a:off x="2257180" y="4687046"/>
            <a:ext cx="9410075" cy="4272915"/>
          </a:xfrm>
          <a:prstGeom prst="rect">
            <a:avLst/>
          </a:prstGeom>
        </p:spPr>
        <p:txBody>
          <a:bodyPr lIns="0" tIns="0" rIns="0" bIns="0" rtlCol="0" anchor="t">
            <a:spAutoFit/>
          </a:bodyPr>
          <a:lstStyle/>
          <a:p>
            <a:pPr algn="ctr">
              <a:lnSpc>
                <a:spcPts val="3779"/>
              </a:lnSpc>
            </a:pPr>
            <a:r>
              <a:rPr lang="en-US" sz="2699" b="1">
                <a:solidFill>
                  <a:srgbClr val="000000"/>
                </a:solidFill>
                <a:latin typeface="Asap Bold"/>
                <a:ea typeface="Asap Bold"/>
                <a:cs typeface="Asap Bold"/>
                <a:sym typeface="Asap Bold"/>
              </a:rPr>
              <a:t> Ưu điểm</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Xử lý trên không gian số chiều cao: áp dụng cho các bài toán phân loại văn bản và phân tích quan điểm nơi chiều có thể cực kỳ lớn.</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Tiết kiệm bộ nhớ</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Tính linh hoạt - phân lớp thường là phi tuyến tính. </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3639"/>
              </a:lnSpc>
              <a:spcBef>
                <a:spcPct val="0"/>
              </a:spcBef>
            </a:pPr>
            <a:r>
              <a:rPr lang="en-US" sz="2599" b="1">
                <a:solidFill>
                  <a:srgbClr val="000000"/>
                </a:solidFill>
                <a:latin typeface="Asap Bold"/>
                <a:ea typeface="Asap Bold"/>
                <a:cs typeface="Asap Bold"/>
                <a:sym typeface="Asap Bold"/>
              </a:rPr>
              <a:t>Nhược điểm</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Mô hình cây quyết định phụ thuộc rất lớn vào dữ liệu. </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Cây quyết định hay gặp vấn đề overfitting.</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2940"/>
              </a:lnSpc>
              <a:spcBef>
                <a:spcPct val="0"/>
              </a:spcBef>
            </a:pPr>
            <a:endParaRPr lang="en-US" sz="2100" b="1">
              <a:solidFill>
                <a:srgbClr val="000000"/>
              </a:solidFill>
              <a:latin typeface="Asap Medium"/>
              <a:ea typeface="Asap Medium"/>
              <a:cs typeface="Asap Medium"/>
              <a:sym typeface="Asap Medium"/>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34689" y="142791"/>
            <a:ext cx="15218621" cy="9988950"/>
            <a:chOff x="0" y="0"/>
            <a:chExt cx="20291495" cy="13318600"/>
          </a:xfrm>
        </p:grpSpPr>
        <p:grpSp>
          <p:nvGrpSpPr>
            <p:cNvPr id="4" name="Group 4"/>
            <p:cNvGrpSpPr/>
            <p:nvPr/>
          </p:nvGrpSpPr>
          <p:grpSpPr>
            <a:xfrm>
              <a:off x="264182" y="1903520"/>
              <a:ext cx="19833814" cy="11097323"/>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291495" cy="13318600"/>
            </a:xfrm>
            <a:custGeom>
              <a:avLst/>
              <a:gdLst/>
              <a:ahLst/>
              <a:cxnLst/>
              <a:rect l="l" t="t" r="r" b="b"/>
              <a:pathLst>
                <a:path w="20291495" h="13318600">
                  <a:moveTo>
                    <a:pt x="0" y="0"/>
                  </a:moveTo>
                  <a:lnTo>
                    <a:pt x="20291495" y="0"/>
                  </a:lnTo>
                  <a:lnTo>
                    <a:pt x="20291495" y="13318600"/>
                  </a:lnTo>
                  <a:lnTo>
                    <a:pt x="0" y="1331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1533647" y="4565697"/>
            <a:ext cx="4417101" cy="3457201"/>
          </a:xfrm>
          <a:custGeom>
            <a:avLst/>
            <a:gdLst/>
            <a:ahLst/>
            <a:cxnLst/>
            <a:rect l="l" t="t" r="r" b="b"/>
            <a:pathLst>
              <a:path w="4417101" h="3457201">
                <a:moveTo>
                  <a:pt x="0" y="0"/>
                </a:moveTo>
                <a:lnTo>
                  <a:pt x="4417101" y="0"/>
                </a:lnTo>
                <a:lnTo>
                  <a:pt x="4417101" y="3457201"/>
                </a:lnTo>
                <a:lnTo>
                  <a:pt x="0" y="3457201"/>
                </a:lnTo>
                <a:lnTo>
                  <a:pt x="0" y="0"/>
                </a:lnTo>
                <a:close/>
              </a:path>
            </a:pathLst>
          </a:custGeom>
          <a:blipFill>
            <a:blip r:embed="rId6"/>
            <a:stretch>
              <a:fillRect/>
            </a:stretch>
          </a:blipFill>
        </p:spPr>
      </p:sp>
      <p:sp>
        <p:nvSpPr>
          <p:cNvPr id="8" name="TextBox 8"/>
          <p:cNvSpPr txBox="1"/>
          <p:nvPr/>
        </p:nvSpPr>
        <p:spPr>
          <a:xfrm>
            <a:off x="2415290" y="1896693"/>
            <a:ext cx="13073142" cy="1785816"/>
          </a:xfrm>
          <a:prstGeom prst="rect">
            <a:avLst/>
          </a:prstGeom>
        </p:spPr>
        <p:txBody>
          <a:bodyPr lIns="0" tIns="0" rIns="0" bIns="0" rtlCol="0" anchor="t">
            <a:spAutoFit/>
          </a:bodyPr>
          <a:lstStyle/>
          <a:p>
            <a:pPr algn="ctr">
              <a:lnSpc>
                <a:spcPts val="3791"/>
              </a:lnSpc>
            </a:pPr>
            <a:r>
              <a:rPr lang="en-US" sz="2708" b="1">
                <a:solidFill>
                  <a:srgbClr val="000000"/>
                </a:solidFill>
                <a:latin typeface="Asap Bold"/>
                <a:ea typeface="Asap Bold"/>
                <a:cs typeface="Asap Bold"/>
                <a:sym typeface="Asap Bold"/>
              </a:rPr>
              <a:t>Thuật toán KNN (K-nearest-neighbors)</a:t>
            </a:r>
          </a:p>
          <a:p>
            <a:pPr algn="ctr">
              <a:lnSpc>
                <a:spcPts val="3791"/>
              </a:lnSpc>
            </a:pPr>
            <a:r>
              <a:rPr lang="en-US" sz="2708">
                <a:solidFill>
                  <a:srgbClr val="000000"/>
                </a:solidFill>
                <a:latin typeface="Asap"/>
                <a:ea typeface="Asap"/>
                <a:cs typeface="Asap"/>
                <a:sym typeface="Asap"/>
              </a:rPr>
              <a:t>K-nearest neighbors là thuật toán học máy có giám sát, đơn giản và dễ triển khai. Thường được dùng trong các bài toán phân loại và hồi quy. </a:t>
            </a:r>
          </a:p>
          <a:p>
            <a:pPr algn="ctr">
              <a:lnSpc>
                <a:spcPts val="2745"/>
              </a:lnSpc>
              <a:spcBef>
                <a:spcPct val="0"/>
              </a:spcBef>
            </a:pPr>
            <a:endParaRPr lang="en-US" sz="2708">
              <a:solidFill>
                <a:srgbClr val="000000"/>
              </a:solidFill>
              <a:latin typeface="Asap"/>
              <a:ea typeface="Asap"/>
              <a:cs typeface="Asap"/>
              <a:sym typeface="Asap"/>
            </a:endParaRPr>
          </a:p>
        </p:txBody>
      </p:sp>
      <p:sp>
        <p:nvSpPr>
          <p:cNvPr id="9" name="TextBox 9"/>
          <p:cNvSpPr txBox="1"/>
          <p:nvPr/>
        </p:nvSpPr>
        <p:spPr>
          <a:xfrm>
            <a:off x="2040607" y="4691431"/>
            <a:ext cx="8687992" cy="3331466"/>
          </a:xfrm>
          <a:prstGeom prst="rect">
            <a:avLst/>
          </a:prstGeom>
        </p:spPr>
        <p:txBody>
          <a:bodyPr lIns="0" tIns="0" rIns="0" bIns="0" rtlCol="0" anchor="t">
            <a:spAutoFit/>
          </a:bodyPr>
          <a:lstStyle/>
          <a:p>
            <a:pPr algn="ctr">
              <a:lnSpc>
                <a:spcPts val="3800"/>
              </a:lnSpc>
              <a:spcBef>
                <a:spcPct val="0"/>
              </a:spcBef>
            </a:pPr>
            <a:r>
              <a:rPr lang="en-US" sz="2714" b="1">
                <a:solidFill>
                  <a:srgbClr val="000000"/>
                </a:solidFill>
                <a:latin typeface="Asap Bold"/>
                <a:ea typeface="Asap Bold"/>
                <a:cs typeface="Asap Bold"/>
                <a:sym typeface="Asap Bold"/>
              </a:rPr>
              <a:t>Ý tưởng của KNN</a:t>
            </a:r>
            <a:r>
              <a:rPr lang="en-US" sz="2714" b="1">
                <a:solidFill>
                  <a:srgbClr val="000000"/>
                </a:solidFill>
                <a:latin typeface="Asap Medium"/>
                <a:ea typeface="Asap Medium"/>
                <a:cs typeface="Asap Medium"/>
                <a:sym typeface="Asap Medium"/>
              </a:rPr>
              <a:t>: Thuật toán KNN cho rằng dữ liệu tương quan nhau sẽ tồn tại gần nhau tròn một không gian, từ đó công việc của chúng ta là sẽ tìm k điểm gần với dữ liệu cần kiểm tra nhất. Việc tìm khoảng cách giữa hai điểm cũng có nhiều công thức có thể sử dụng tùy trường hợp mà ta lựa chọn cho phù hợp. Đây là 3 cách cơ bản để tính khoảng cách 2 điểm dữ liệu x, y có k thuộc tính:</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CC9"/>
        </a:solidFill>
        <a:effectLst/>
      </p:bgPr>
    </p:bg>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34689" y="142791"/>
            <a:ext cx="15218621" cy="9988950"/>
            <a:chOff x="0" y="0"/>
            <a:chExt cx="20291495" cy="13318600"/>
          </a:xfrm>
        </p:grpSpPr>
        <p:grpSp>
          <p:nvGrpSpPr>
            <p:cNvPr id="4" name="Group 4"/>
            <p:cNvGrpSpPr/>
            <p:nvPr/>
          </p:nvGrpSpPr>
          <p:grpSpPr>
            <a:xfrm>
              <a:off x="264182" y="1903520"/>
              <a:ext cx="19833814" cy="11097323"/>
              <a:chOff x="0" y="0"/>
              <a:chExt cx="3420621" cy="1913890"/>
            </a:xfrm>
          </p:grpSpPr>
          <p:sp>
            <p:nvSpPr>
              <p:cNvPr id="5" name="Freeform 5"/>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sp>
        </p:grpSp>
        <p:sp>
          <p:nvSpPr>
            <p:cNvPr id="6" name="Freeform 6"/>
            <p:cNvSpPr/>
            <p:nvPr/>
          </p:nvSpPr>
          <p:spPr>
            <a:xfrm>
              <a:off x="0" y="0"/>
              <a:ext cx="20291495" cy="13318600"/>
            </a:xfrm>
            <a:custGeom>
              <a:avLst/>
              <a:gdLst/>
              <a:ahLst/>
              <a:cxnLst/>
              <a:rect l="l" t="t" r="r" b="b"/>
              <a:pathLst>
                <a:path w="20291495" h="13318600">
                  <a:moveTo>
                    <a:pt x="0" y="0"/>
                  </a:moveTo>
                  <a:lnTo>
                    <a:pt x="20291495" y="0"/>
                  </a:lnTo>
                  <a:lnTo>
                    <a:pt x="20291495" y="13318600"/>
                  </a:lnTo>
                  <a:lnTo>
                    <a:pt x="0" y="1331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2290461" y="2364514"/>
            <a:ext cx="6853539" cy="3152140"/>
          </a:xfrm>
          <a:prstGeom prst="rect">
            <a:avLst/>
          </a:prstGeom>
        </p:spPr>
        <p:txBody>
          <a:bodyPr lIns="0" tIns="0" rIns="0" bIns="0" rtlCol="0" anchor="t">
            <a:spAutoFit/>
          </a:bodyPr>
          <a:lstStyle/>
          <a:p>
            <a:pPr algn="ctr">
              <a:lnSpc>
                <a:spcPts val="3779"/>
              </a:lnSpc>
            </a:pPr>
            <a:r>
              <a:rPr lang="en-US" sz="2699" b="1">
                <a:solidFill>
                  <a:srgbClr val="000000"/>
                </a:solidFill>
                <a:latin typeface="Asap Bold"/>
                <a:ea typeface="Asap Bold"/>
                <a:cs typeface="Asap Bold"/>
                <a:sym typeface="Asap Bold"/>
              </a:rPr>
              <a:t> Ưu điểm</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Là một thuật toán đơn giản để hiểu và giải thích.</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Rất hữu ích cho dữ liệu phi tuyến vì không có giả định về dữ liệu trong thuật toán này.</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Là một thuật toán linh hoạt vì chúng ta có thể sử dụng nó để phân loại cũng như hồi quy.</a:t>
            </a:r>
          </a:p>
          <a:p>
            <a:pPr algn="ctr">
              <a:lnSpc>
                <a:spcPts val="2940"/>
              </a:lnSpc>
              <a:spcBef>
                <a:spcPct val="0"/>
              </a:spcBef>
            </a:pPr>
            <a:r>
              <a:rPr lang="en-US" sz="2100" b="1">
                <a:solidFill>
                  <a:srgbClr val="000000"/>
                </a:solidFill>
                <a:latin typeface="Asap Medium"/>
                <a:ea typeface="Asap Medium"/>
                <a:cs typeface="Asap Medium"/>
                <a:sym typeface="Asap Medium"/>
              </a:rPr>
              <a:t> </a:t>
            </a:r>
          </a:p>
          <a:p>
            <a:pPr algn="ctr">
              <a:lnSpc>
                <a:spcPts val="3639"/>
              </a:lnSpc>
              <a:spcBef>
                <a:spcPct val="0"/>
              </a:spcBef>
            </a:pPr>
            <a:endParaRPr lang="en-US" sz="2100" b="1">
              <a:solidFill>
                <a:srgbClr val="000000"/>
              </a:solidFill>
              <a:latin typeface="Asap Medium"/>
              <a:ea typeface="Asap Medium"/>
              <a:cs typeface="Asap Medium"/>
              <a:sym typeface="Asap Medium"/>
            </a:endParaRPr>
          </a:p>
        </p:txBody>
      </p:sp>
      <p:sp>
        <p:nvSpPr>
          <p:cNvPr id="8" name="TextBox 8"/>
          <p:cNvSpPr txBox="1"/>
          <p:nvPr/>
        </p:nvSpPr>
        <p:spPr>
          <a:xfrm>
            <a:off x="9430823" y="2461669"/>
            <a:ext cx="6932576" cy="3797935"/>
          </a:xfrm>
          <a:prstGeom prst="rect">
            <a:avLst/>
          </a:prstGeom>
        </p:spPr>
        <p:txBody>
          <a:bodyPr lIns="0" tIns="0" rIns="0" bIns="0" rtlCol="0" anchor="t">
            <a:spAutoFit/>
          </a:bodyPr>
          <a:lstStyle/>
          <a:p>
            <a:pPr algn="ctr">
              <a:lnSpc>
                <a:spcPts val="3639"/>
              </a:lnSpc>
              <a:spcBef>
                <a:spcPct val="0"/>
              </a:spcBef>
            </a:pPr>
            <a:r>
              <a:rPr lang="en-US" sz="2599" b="1">
                <a:solidFill>
                  <a:srgbClr val="000000"/>
                </a:solidFill>
                <a:latin typeface="Asap Bold"/>
                <a:ea typeface="Asap Bold"/>
                <a:cs typeface="Asap Bold"/>
                <a:sym typeface="Asap Bold"/>
              </a:rPr>
              <a:t>Nhược điểm</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Về mặt tính toán, nó là một thuật toán hơi tốn kém vì nó lưu trữ tất cả các dữ liệu huấn luyện.</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Yêu cầu bộ nhớ lưu trữ cao so với các thuật toán học có giám sát khác.</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Dự đoán chậm trong trường hợp N lớn.</a:t>
            </a:r>
          </a:p>
          <a:p>
            <a:pPr marL="453392" lvl="1" indent="-226696" algn="l">
              <a:lnSpc>
                <a:spcPts val="2940"/>
              </a:lnSpc>
              <a:spcBef>
                <a:spcPct val="0"/>
              </a:spcBef>
              <a:buFont typeface="Arial"/>
              <a:buChar char="•"/>
            </a:pPr>
            <a:r>
              <a:rPr lang="en-US" sz="2100" b="1">
                <a:solidFill>
                  <a:srgbClr val="000000"/>
                </a:solidFill>
                <a:latin typeface="Asap Medium"/>
                <a:ea typeface="Asap Medium"/>
                <a:cs typeface="Asap Medium"/>
                <a:sym typeface="Asap Medium"/>
              </a:rPr>
              <a:t>Rất nhạy cảm với quy mô dữ liệu cũng như các tính năng không liên quan.</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2940"/>
              </a:lnSpc>
              <a:spcBef>
                <a:spcPct val="0"/>
              </a:spcBef>
            </a:pPr>
            <a:endParaRPr lang="en-US" sz="2100" b="1">
              <a:solidFill>
                <a:srgbClr val="000000"/>
              </a:solidFill>
              <a:latin typeface="Asap Medium"/>
              <a:ea typeface="Asap Medium"/>
              <a:cs typeface="Asap Medium"/>
              <a:sym typeface="Asap Medium"/>
            </a:endParaRPr>
          </a:p>
        </p:txBody>
      </p:sp>
      <p:sp>
        <p:nvSpPr>
          <p:cNvPr id="9" name="TextBox 9"/>
          <p:cNvSpPr txBox="1"/>
          <p:nvPr/>
        </p:nvSpPr>
        <p:spPr>
          <a:xfrm>
            <a:off x="1867757" y="6007966"/>
            <a:ext cx="14552487" cy="4266565"/>
          </a:xfrm>
          <a:prstGeom prst="rect">
            <a:avLst/>
          </a:prstGeom>
        </p:spPr>
        <p:txBody>
          <a:bodyPr lIns="0" tIns="0" rIns="0" bIns="0" rtlCol="0" anchor="t">
            <a:spAutoFit/>
          </a:bodyPr>
          <a:lstStyle/>
          <a:p>
            <a:pPr algn="ctr">
              <a:lnSpc>
                <a:spcPts val="3779"/>
              </a:lnSpc>
            </a:pPr>
            <a:r>
              <a:rPr lang="en-US" sz="2699" b="1">
                <a:solidFill>
                  <a:srgbClr val="000000"/>
                </a:solidFill>
                <a:latin typeface="Asap Bold"/>
                <a:ea typeface="Asap Bold"/>
                <a:cs typeface="Asap Bold"/>
                <a:sym typeface="Asap Bold"/>
              </a:rPr>
              <a:t> Các ứng dụng của KNN</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Hệ thống ngân hàng: KNN có thể được sử dụng trong hệ thống ngân hàng để dự đoán một cá nhân có phù hợp để phê duyệt khoản vay không? </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Tính toán xếp hạng tín dụng: Các thuật toán KNN có thể được sử dụng để xếp hạng tín dụng của một cá nhân bằng cách so sánh với những người có đặc điểm tương tự .</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Chính trị: Với sự trợ giúp của thuật toán KN, chúng ta có thể phân loại cử tri tiềm năng thành nhiều lớp khác nhau như “Sẽ bỏ phiếu”, “Sẽ không bỏ phiếu”, “Sẽ bỏ phiếu cho Đảng ‘Đại hội’,” Sẽ bỏ phiếu cho Đảng ‘BJP’.</a:t>
            </a:r>
          </a:p>
          <a:p>
            <a:pPr marL="453392" lvl="1" indent="-226696" algn="l">
              <a:lnSpc>
                <a:spcPts val="2940"/>
              </a:lnSpc>
              <a:buFont typeface="Arial"/>
              <a:buChar char="•"/>
            </a:pPr>
            <a:r>
              <a:rPr lang="en-US" sz="2100" b="1">
                <a:solidFill>
                  <a:srgbClr val="000000"/>
                </a:solidFill>
                <a:latin typeface="Asap Medium"/>
                <a:ea typeface="Asap Medium"/>
                <a:cs typeface="Asap Medium"/>
                <a:sym typeface="Asap Medium"/>
              </a:rPr>
              <a:t>Các lĩnh vực khác mà thuật toán KNN có thể được sử dụng là nhận dạng giọng nói, phát hiện chữ viết tay, nhận dạng hình ảnh và nhận dạng video.</a:t>
            </a:r>
          </a:p>
          <a:p>
            <a:pPr algn="ctr">
              <a:lnSpc>
                <a:spcPts val="2940"/>
              </a:lnSpc>
              <a:spcBef>
                <a:spcPct val="0"/>
              </a:spcBef>
            </a:pPr>
            <a:endParaRPr lang="en-US" sz="2100" b="1">
              <a:solidFill>
                <a:srgbClr val="000000"/>
              </a:solidFill>
              <a:latin typeface="Asap Medium"/>
              <a:ea typeface="Asap Medium"/>
              <a:cs typeface="Asap Medium"/>
              <a:sym typeface="Asap Medium"/>
            </a:endParaRPr>
          </a:p>
          <a:p>
            <a:pPr algn="ctr">
              <a:lnSpc>
                <a:spcPts val="3639"/>
              </a:lnSpc>
              <a:spcBef>
                <a:spcPct val="0"/>
              </a:spcBef>
            </a:pPr>
            <a:endParaRPr lang="en-US" sz="2100" b="1">
              <a:solidFill>
                <a:srgbClr val="000000"/>
              </a:solidFill>
              <a:latin typeface="Asap Medium"/>
              <a:ea typeface="Asap Medium"/>
              <a:cs typeface="Asap Medium"/>
              <a:sym typeface="Asap Medium"/>
            </a:endParaRPr>
          </a:p>
        </p:txBody>
      </p:sp>
      <p:sp>
        <p:nvSpPr>
          <p:cNvPr id="10" name="TextBox 10"/>
          <p:cNvSpPr txBox="1"/>
          <p:nvPr/>
        </p:nvSpPr>
        <p:spPr>
          <a:xfrm>
            <a:off x="6065304" y="1718146"/>
            <a:ext cx="7650696" cy="523861"/>
          </a:xfrm>
          <a:prstGeom prst="rect">
            <a:avLst/>
          </a:prstGeom>
        </p:spPr>
        <p:txBody>
          <a:bodyPr wrap="square" lIns="0" tIns="0" rIns="0" bIns="0" rtlCol="0" anchor="t">
            <a:spAutoFit/>
          </a:bodyPr>
          <a:lstStyle/>
          <a:p>
            <a:pPr algn="ctr">
              <a:lnSpc>
                <a:spcPts val="4479"/>
              </a:lnSpc>
              <a:spcBef>
                <a:spcPct val="0"/>
              </a:spcBef>
            </a:pPr>
            <a:r>
              <a:rPr lang="en-US" sz="3199" b="1" dirty="0" err="1">
                <a:solidFill>
                  <a:srgbClr val="000000"/>
                </a:solidFill>
                <a:latin typeface="Asap Bold"/>
                <a:ea typeface="Asap Bold"/>
                <a:cs typeface="Asap Bold"/>
                <a:sym typeface="Asap Bold"/>
              </a:rPr>
              <a:t>Thuật</a:t>
            </a:r>
            <a:r>
              <a:rPr lang="en-US" sz="3199" b="1" dirty="0">
                <a:solidFill>
                  <a:srgbClr val="000000"/>
                </a:solidFill>
                <a:latin typeface="Asap Bold"/>
                <a:ea typeface="Asap Bold"/>
                <a:cs typeface="Asap Bold"/>
                <a:sym typeface="Asap Bold"/>
              </a:rPr>
              <a:t> </a:t>
            </a:r>
            <a:r>
              <a:rPr lang="en-US" sz="3199" b="1" dirty="0" err="1">
                <a:solidFill>
                  <a:srgbClr val="000000"/>
                </a:solidFill>
                <a:latin typeface="Asap Bold"/>
                <a:ea typeface="Asap Bold"/>
                <a:cs typeface="Asap Bold"/>
                <a:sym typeface="Asap Bold"/>
              </a:rPr>
              <a:t>toán</a:t>
            </a:r>
            <a:r>
              <a:rPr lang="en-US" sz="3199" b="1" dirty="0">
                <a:solidFill>
                  <a:srgbClr val="000000"/>
                </a:solidFill>
                <a:latin typeface="Asap Bold"/>
                <a:ea typeface="Asap Bold"/>
                <a:cs typeface="Asap Bold"/>
                <a:sym typeface="Asap Bold"/>
              </a:rPr>
              <a:t> KNN (K-nearest-neighbors)</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1422</Words>
  <Application>Microsoft Office PowerPoint</Application>
  <PresentationFormat>Custom</PresentationFormat>
  <Paragraphs>97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Saira Bold</vt:lpstr>
      <vt:lpstr>Asap</vt:lpstr>
      <vt:lpstr>Asap Medium</vt:lpstr>
      <vt:lpstr>Asap Bold</vt:lpstr>
      <vt:lpstr>Arial</vt:lpstr>
      <vt:lpstr>Calibri</vt:lpstr>
      <vt:lpstr>Saira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nhạt Hồng Chủ nghĩa số Bài thuyết trình đơn giản</dc:title>
  <cp:lastModifiedBy>Cường Trần</cp:lastModifiedBy>
  <cp:revision>2</cp:revision>
  <dcterms:created xsi:type="dcterms:W3CDTF">2006-08-16T00:00:00Z</dcterms:created>
  <dcterms:modified xsi:type="dcterms:W3CDTF">2024-12-23T17:30:50Z</dcterms:modified>
  <dc:identifier>DAGaCE7yMZQ</dc:identifier>
</cp:coreProperties>
</file>